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89" r:id="rId3"/>
    <p:sldId id="450" r:id="rId4"/>
    <p:sldId id="487" r:id="rId5"/>
    <p:sldId id="514" r:id="rId6"/>
    <p:sldId id="477" r:id="rId7"/>
    <p:sldId id="478" r:id="rId8"/>
    <p:sldId id="479" r:id="rId9"/>
    <p:sldId id="480" r:id="rId10"/>
    <p:sldId id="481" r:id="rId11"/>
    <p:sldId id="482" r:id="rId12"/>
    <p:sldId id="483" r:id="rId13"/>
    <p:sldId id="424" r:id="rId14"/>
    <p:sldId id="425" r:id="rId15"/>
    <p:sldId id="428" r:id="rId16"/>
    <p:sldId id="429" r:id="rId17"/>
    <p:sldId id="484" r:id="rId18"/>
    <p:sldId id="431" r:id="rId19"/>
    <p:sldId id="485" r:id="rId20"/>
    <p:sldId id="432" r:id="rId21"/>
    <p:sldId id="430" r:id="rId22"/>
    <p:sldId id="434" r:id="rId23"/>
    <p:sldId id="440" r:id="rId24"/>
    <p:sldId id="435" r:id="rId25"/>
    <p:sldId id="488" r:id="rId26"/>
    <p:sldId id="491" r:id="rId27"/>
    <p:sldId id="492" r:id="rId28"/>
    <p:sldId id="493" r:id="rId29"/>
    <p:sldId id="494" r:id="rId30"/>
    <p:sldId id="489" r:id="rId31"/>
    <p:sldId id="490" r:id="rId32"/>
    <p:sldId id="476" r:id="rId33"/>
    <p:sldId id="445" r:id="rId34"/>
    <p:sldId id="451" r:id="rId35"/>
    <p:sldId id="486" r:id="rId36"/>
    <p:sldId id="452" r:id="rId37"/>
    <p:sldId id="453" r:id="rId38"/>
    <p:sldId id="495" r:id="rId39"/>
    <p:sldId id="496" r:id="rId40"/>
    <p:sldId id="497" r:id="rId41"/>
    <p:sldId id="498" r:id="rId42"/>
    <p:sldId id="499" r:id="rId43"/>
    <p:sldId id="500" r:id="rId44"/>
    <p:sldId id="427" r:id="rId45"/>
    <p:sldId id="501" r:id="rId46"/>
    <p:sldId id="502" r:id="rId47"/>
    <p:sldId id="509" r:id="rId48"/>
    <p:sldId id="507" r:id="rId49"/>
    <p:sldId id="516" r:id="rId50"/>
    <p:sldId id="508" r:id="rId51"/>
    <p:sldId id="504" r:id="rId52"/>
    <p:sldId id="505" r:id="rId53"/>
    <p:sldId id="503" r:id="rId54"/>
    <p:sldId id="466" r:id="rId55"/>
    <p:sldId id="510" r:id="rId56"/>
    <p:sldId id="511" r:id="rId57"/>
    <p:sldId id="473" r:id="rId58"/>
    <p:sldId id="474" r:id="rId59"/>
    <p:sldId id="513" r:id="rId60"/>
    <p:sldId id="475" r:id="rId61"/>
    <p:sldId id="512" r:id="rId62"/>
    <p:sldId id="472" r:id="rId63"/>
    <p:sldId id="27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DF6D67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26"/>
    <p:restoredTop sz="87084"/>
  </p:normalViewPr>
  <p:slideViewPr>
    <p:cSldViewPr snapToGrid="0" snapToObjects="1" showGuides="1">
      <p:cViewPr varScale="1">
        <p:scale>
          <a:sx n="109" d="100"/>
          <a:sy n="109" d="100"/>
        </p:scale>
        <p:origin x="704" y="184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5950-D230-444E-AC8E-05E9293BF7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5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30766" indent="-281064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24255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573957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23659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473361" indent="-224851" algn="ctr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23062" indent="-224851" algn="ctr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372764" indent="-224851" algn="ctr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22466" indent="-224851" algn="ctr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fld id="{D376856E-AD5F-6F41-A3B5-A3EBFD428E2D}" type="slidenum">
              <a:rPr lang="en-US" sz="1200">
                <a:solidFill>
                  <a:schemeClr val="tx1"/>
                </a:solidFill>
                <a:latin typeface="Times New Roman" charset="0"/>
              </a:rPr>
              <a:pPr/>
              <a:t>23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27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69B9-0EFC-F245-A254-C2983DD791E5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E99A-D4A0-3247-9DBA-782027DB5F95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58ED7-79CD-D14D-8F6A-408B26A56137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DFB4-ECF1-6D44-97C0-03708AC6E76E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83D48-3DDA-D341-B694-8F9859FCFA32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E58C-FB58-044D-9E7D-ED8A801FA261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27D4-0606-914A-AFCE-12C9EB884903}" type="datetime1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24684-CC82-FB4D-A2E3-BA56F1183612}" type="datetime1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5626C-B439-9E40-9B59-21489AFC7BB2}" type="datetime1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8081-DEA2-084B-8C0A-0821215157A9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1415-12EB-704B-A992-59C53DE3FC19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A3E24-B6AC-D148-A36B-6EE6BED9C349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sharemenot.cs.washington.ed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ff.org/privacybadger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nzi.github.io/SocialSharePrivacy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uckduckgo.com/download/Private_Browsing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uckduckgo.com/download/Private_Browsing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list.t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elp.eyeo.com/en/adblockplus/how-to-write-filter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list.to/index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0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73" y="3835741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9942AB-9DB4-5743-A8B3-3C4D61269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846" y="1448141"/>
            <a:ext cx="11805947" cy="23876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  <a:b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Lecture 10: 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Privacy-enhancing tools for web browsing</a:t>
            </a:r>
            <a:b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633B0C-A738-7647-85D6-5A13AA496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539" y="4516438"/>
            <a:ext cx="4865077" cy="1655762"/>
          </a:xfrm>
        </p:spPr>
        <p:txBody>
          <a:bodyPr/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Sept. 15, 2020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7651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Delete cookies upon exiting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C9920-02A7-1847-86D0-516519B9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634490"/>
            <a:ext cx="8991600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52B13-E33A-4C40-9715-7B466CDAE6BB}"/>
              </a:ext>
            </a:extLst>
          </p:cNvPr>
          <p:cNvSpPr txBox="1"/>
          <p:nvPr/>
        </p:nvSpPr>
        <p:spPr>
          <a:xfrm>
            <a:off x="1188720" y="3017520"/>
            <a:ext cx="5608320" cy="864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EC5B2-0AC5-1E46-8AD2-F7195A33BC35}"/>
              </a:ext>
            </a:extLst>
          </p:cNvPr>
          <p:cNvSpPr/>
          <p:nvPr/>
        </p:nvSpPr>
        <p:spPr>
          <a:xfrm>
            <a:off x="762000" y="4426872"/>
            <a:ext cx="108813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Pros: protects from basic cookie tracking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Cons: cookies can be restored via other storages; tracking possible through browser fingerprinting; users may not close browser</a:t>
            </a:r>
          </a:p>
        </p:txBody>
      </p:sp>
    </p:spTree>
    <p:extLst>
      <p:ext uri="{BB962C8B-B14F-4D97-AF65-F5344CB8AC3E}">
        <p14:creationId xmlns:p14="http://schemas.microsoft.com/office/powerpoint/2010/main" val="209541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C0F18-31EC-BE44-8C8D-0C3907ED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766136"/>
            <a:ext cx="5264574" cy="6091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701" y="226822"/>
            <a:ext cx="104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Safari’s Intelligent Tracking Protection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AFC5B-D15D-5341-98BD-59FF4AFC340E}"/>
              </a:ext>
            </a:extLst>
          </p:cNvPr>
          <p:cNvSpPr txBox="1"/>
          <p:nvPr/>
        </p:nvSpPr>
        <p:spPr>
          <a:xfrm>
            <a:off x="328701" y="3019190"/>
            <a:ext cx="5729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domains identified as having tracking capabilities will need to use the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Access API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access any type of cookie.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C3946-9334-D449-854A-E407D902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1" y="5013325"/>
            <a:ext cx="5262949" cy="1708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58E550-09E7-C747-8FEA-FD970C9D2132}"/>
              </a:ext>
            </a:extLst>
          </p:cNvPr>
          <p:cNvSpPr/>
          <p:nvPr/>
        </p:nvSpPr>
        <p:spPr>
          <a:xfrm>
            <a:off x="424211" y="136453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affects whether a company can access first-party cookies in a third-party context</a:t>
            </a:r>
          </a:p>
        </p:txBody>
      </p:sp>
    </p:spTree>
    <p:extLst>
      <p:ext uri="{BB962C8B-B14F-4D97-AF65-F5344CB8AC3E}">
        <p14:creationId xmlns:p14="http://schemas.microsoft.com/office/powerpoint/2010/main" val="265689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21222-6AFF-084F-A12B-757FB47349DB}"/>
              </a:ext>
            </a:extLst>
          </p:cNvPr>
          <p:cNvSpPr txBox="1"/>
          <p:nvPr/>
        </p:nvSpPr>
        <p:spPr>
          <a:xfrm>
            <a:off x="328701" y="226822"/>
            <a:ext cx="9432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Safari’s ITP: limit cookie’s lifespan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9E985-C8FD-6648-9465-E4305DB2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32" y="4255562"/>
            <a:ext cx="5152168" cy="21676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AA1C9F-875F-1D48-A1DF-8D525B79DEF7}"/>
              </a:ext>
            </a:extLst>
          </p:cNvPr>
          <p:cNvSpPr/>
          <p:nvPr/>
        </p:nvSpPr>
        <p:spPr>
          <a:xfrm>
            <a:off x="328701" y="1213872"/>
            <a:ext cx="111622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Cookies can be set in two ways: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via server HTTP responses (server-side)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via JavaScript’s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Document.cookie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API (client-side)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Cookies created via the JS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Document.cookie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API (even first-party cookies) will be set to expire in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seven days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regardless of their existing expiry date.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11076-3B52-C343-B0BB-77EC590FBAF9}"/>
              </a:ext>
            </a:extLst>
          </p:cNvPr>
          <p:cNvSpPr/>
          <p:nvPr/>
        </p:nvSpPr>
        <p:spPr>
          <a:xfrm>
            <a:off x="328701" y="487841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a user doesn’t visit a site in 30 days the cookie for that site gets purged</a:t>
            </a:r>
          </a:p>
        </p:txBody>
      </p:sp>
    </p:spTree>
    <p:extLst>
      <p:ext uri="{BB962C8B-B14F-4D97-AF65-F5344CB8AC3E}">
        <p14:creationId xmlns:p14="http://schemas.microsoft.com/office/powerpoint/2010/main" val="28091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0447" y="343968"/>
            <a:ext cx="10919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Defense Against Social Widget Tracking</a:t>
            </a:r>
            <a:endParaRPr lang="en-US" sz="44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12356" y="1458496"/>
            <a:ext cx="94698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Often, 3rd party cookie blocking only impacts “trackers” that users don’t directly visit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E.g. Advertisers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 cookie is often embedded when you visit a site with a social widget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If user is signed into a social site the tracking is not anonymous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 cookie is available to the social site when the user visits a site on which the social site is embedded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048" y="1179171"/>
            <a:ext cx="1271752" cy="127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13" y="2609265"/>
            <a:ext cx="811925" cy="8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84" y="3938137"/>
            <a:ext cx="924910" cy="9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wordpre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84" y="5227596"/>
            <a:ext cx="972352" cy="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93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286" y="320992"/>
            <a:ext cx="9845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ShareMeNot</a:t>
            </a:r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: blocking social widget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6391" y="6179402"/>
            <a:ext cx="41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http://sharemenot.cs.washington.edu</a:t>
            </a:r>
            <a:r>
              <a:rPr lang="en-US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709448" y="1495097"/>
            <a:ext cx="90336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 browser extension that protects against tracking from third-party social media buttons </a:t>
            </a:r>
            <a:r>
              <a:rPr lang="en-US" sz="280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while still allowing them to be used.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rgbClr val="3366FF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Firefox version: removes cookies from relevant requests </a:t>
            </a:r>
            <a:r>
              <a:rPr lang="en-US" sz="280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until user clicks button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Chrome version: </a:t>
            </a:r>
            <a:r>
              <a:rPr lang="en-US" sz="280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replace buttons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with local stand-in button until user click.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880" y="368075"/>
            <a:ext cx="1324447" cy="14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981200" y="6126163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119487" y="1575269"/>
            <a:ext cx="1764836" cy="18957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63225" y="2060348"/>
            <a:ext cx="2147575" cy="6384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13630" y="2546819"/>
            <a:ext cx="1764836" cy="1606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668919" y="1437503"/>
            <a:ext cx="159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facebook.com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013630" y="2177487"/>
            <a:ext cx="176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Database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13630" y="2574504"/>
            <a:ext cx="176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 MT Condensed Light"/>
                <a:cs typeface="Abadi MT Condensed Light"/>
              </a:rPr>
              <a:t>facebook.com</a:t>
            </a:r>
            <a:r>
              <a:rPr lang="en-US" dirty="0">
                <a:latin typeface="Abadi MT Condensed Light"/>
                <a:cs typeface="Abadi MT Condensed Light"/>
              </a:rPr>
              <a:t>: </a:t>
            </a:r>
            <a:r>
              <a:rPr lang="en-US" dirty="0" err="1">
                <a:latin typeface="Abadi MT Condensed Light"/>
                <a:cs typeface="Abadi MT Condensed Light"/>
              </a:rPr>
              <a:t>fb_id</a:t>
            </a:r>
            <a:r>
              <a:rPr lang="en-US" dirty="0">
                <a:latin typeface="Abadi MT Condensed Light"/>
                <a:cs typeface="Abadi MT Condensed Light"/>
              </a:rPr>
              <a:t>=522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57422" y="1216316"/>
            <a:ext cx="226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facebook.com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242025" y="1926607"/>
            <a:ext cx="1514037" cy="1189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First-party site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099627" y="3882339"/>
            <a:ext cx="1764836" cy="18957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5626152" y="2546819"/>
            <a:ext cx="2672663" cy="160663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099627" y="3504708"/>
            <a:ext cx="176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site.com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099628" y="3874040"/>
            <a:ext cx="1815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"/>
                <a:cs typeface="Courier"/>
              </a:rPr>
              <a:t>&lt;iframe </a:t>
            </a:r>
            <a:r>
              <a:rPr lang="en-US" sz="1200" b="1" dirty="0" err="1">
                <a:latin typeface="Courier"/>
                <a:cs typeface="Courier"/>
              </a:rPr>
              <a:t>src</a:t>
            </a:r>
            <a:r>
              <a:rPr lang="en-US" sz="1200" b="1" dirty="0">
                <a:latin typeface="Courier"/>
                <a:cs typeface="Courier"/>
              </a:rPr>
              <a:t>=</a:t>
            </a:r>
            <a:r>
              <a:rPr lang="en-US" sz="1200" b="1" dirty="0" err="1">
                <a:latin typeface="Courier"/>
                <a:cs typeface="Courier"/>
              </a:rPr>
              <a:t>faceboook.com</a:t>
            </a:r>
            <a:r>
              <a:rPr lang="en-US" sz="1200" b="1" dirty="0">
                <a:latin typeface="Courier"/>
                <a:cs typeface="Courier"/>
              </a:rPr>
              <a:t>/</a:t>
            </a:r>
            <a:r>
              <a:rPr lang="en-US" sz="1200" b="1" dirty="0" err="1">
                <a:latin typeface="Courier"/>
                <a:cs typeface="Courier"/>
              </a:rPr>
              <a:t>button.html</a:t>
            </a:r>
            <a:r>
              <a:rPr lang="en-US" sz="1200" b="1" dirty="0">
                <a:latin typeface="Courier"/>
                <a:cs typeface="Courier"/>
              </a:rPr>
              <a:t>&gt;</a:t>
            </a:r>
          </a:p>
          <a:p>
            <a:endParaRPr lang="en-US" sz="1200" b="1" dirty="0">
              <a:latin typeface="Courier"/>
              <a:cs typeface="Courier"/>
            </a:endParaRPr>
          </a:p>
          <a:p>
            <a:endParaRPr lang="en-US" sz="1200" b="1" dirty="0">
              <a:latin typeface="Courier"/>
              <a:cs typeface="Courier"/>
            </a:endParaRPr>
          </a:p>
          <a:p>
            <a:endParaRPr lang="en-US" sz="1200" b="1" dirty="0">
              <a:latin typeface="Courier"/>
              <a:cs typeface="Courier"/>
            </a:endParaRPr>
          </a:p>
          <a:p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&lt;/</a:t>
            </a:r>
            <a:r>
              <a:rPr lang="en-US" sz="1200" b="1" dirty="0" err="1">
                <a:latin typeface="Courier"/>
                <a:cs typeface="Courier"/>
              </a:rPr>
              <a:t>iframe</a:t>
            </a:r>
            <a:r>
              <a:rPr lang="en-US" sz="1200" b="1" dirty="0">
                <a:latin typeface="Courier"/>
                <a:cs typeface="Courier"/>
              </a:rPr>
              <a:t>&gt;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84089" y="2698843"/>
            <a:ext cx="2914726" cy="221828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818295" y="1289457"/>
            <a:ext cx="4276185" cy="463978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9540944" y="2635885"/>
            <a:ext cx="57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845777" y="1806835"/>
            <a:ext cx="2540191" cy="25560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8033286" y="1729499"/>
            <a:ext cx="189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 engine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339" y="109027"/>
            <a:ext cx="8229600" cy="114300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ShareMeNot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063225" y="2987419"/>
            <a:ext cx="2161317" cy="1222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124183" y="3015889"/>
            <a:ext cx="20866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 MT Condensed Light"/>
                <a:cs typeface="Abadi MT Condensed Light"/>
              </a:rPr>
              <a:t>2:34pm: user 522 visited </a:t>
            </a:r>
            <a:r>
              <a:rPr lang="en-US" sz="1600" dirty="0" err="1">
                <a:latin typeface="Abadi MT Condensed Light"/>
                <a:cs typeface="Abadi MT Condensed Light"/>
              </a:rPr>
              <a:t>facebook.com</a:t>
            </a:r>
            <a:endParaRPr lang="en-US" sz="1600" dirty="0">
              <a:latin typeface="Abadi MT Condensed Light"/>
              <a:cs typeface="Abadi MT Condensed Ligh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78640" y="3625427"/>
            <a:ext cx="17525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 MT Condensed Light"/>
                <a:cs typeface="Abadi MT Condensed Light"/>
              </a:rPr>
              <a:t>2:35pm: user 522 visited </a:t>
            </a:r>
            <a:r>
              <a:rPr lang="en-US" sz="1600" dirty="0" err="1">
                <a:latin typeface="Abadi MT Condensed Light"/>
                <a:cs typeface="Abadi MT Condensed Light"/>
              </a:rPr>
              <a:t>site.com</a:t>
            </a:r>
            <a:endParaRPr lang="en-US" sz="1600" dirty="0">
              <a:latin typeface="Abadi MT Condensed Light"/>
              <a:cs typeface="Abadi MT Condensed Light"/>
            </a:endParaRPr>
          </a:p>
        </p:txBody>
      </p:sp>
      <p:sp>
        <p:nvSpPr>
          <p:cNvPr id="56" name="TextBox 55"/>
          <p:cNvSpPr txBox="1"/>
          <p:nvPr/>
        </p:nvSpPr>
        <p:spPr>
          <a:xfrm rot="20151558">
            <a:off x="6094479" y="2893398"/>
            <a:ext cx="1127336" cy="52322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badi MT Condensed Light"/>
                <a:cs typeface="Abadi MT Condensed Light"/>
              </a:rPr>
              <a:t>cookie: </a:t>
            </a:r>
            <a:r>
              <a:rPr lang="en-US" sz="1400" b="1" dirty="0" err="1">
                <a:latin typeface="Abadi MT Condensed Light"/>
                <a:cs typeface="Abadi MT Condensed Light"/>
              </a:rPr>
              <a:t>fb_id</a:t>
            </a:r>
            <a:r>
              <a:rPr lang="en-US" sz="1400" b="1" dirty="0">
                <a:latin typeface="Abadi MT Condensed Light"/>
                <a:cs typeface="Abadi MT Condensed Light"/>
              </a:rPr>
              <a:t>=522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701" y="4634751"/>
            <a:ext cx="945388" cy="4580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7" name="Picture 56" descr="google-chrome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23" y="1335412"/>
            <a:ext cx="477383" cy="4560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968" y="281956"/>
            <a:ext cx="914501" cy="100750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24764" y="2635885"/>
            <a:ext cx="827794" cy="989542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4480" y="3116181"/>
            <a:ext cx="118503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point-finger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8287">
            <a:off x="5081053" y="4603790"/>
            <a:ext cx="1090197" cy="15001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36342" y="6305832"/>
            <a:ext cx="721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is a part of </a:t>
            </a:r>
            <a:r>
              <a:rPr lang="en-US" b="1" dirty="0"/>
              <a:t>Privacy Badger </a:t>
            </a:r>
            <a:r>
              <a:rPr lang="en-US" dirty="0">
                <a:hlinkClick r:id="rId6"/>
              </a:rPr>
              <a:t>https://www.eff.org/privacybadger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/>
      <p:bldP spid="60" grpId="0"/>
      <p:bldP spid="66" grpId="0"/>
      <p:bldP spid="56" grpId="0" animBg="1"/>
      <p:bldP spid="56" grpId="1" animBg="1"/>
      <p:bldP spid="56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593" y="16415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Safely include social buttons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29" y="1489716"/>
            <a:ext cx="5390930" cy="6596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690" y="2300388"/>
            <a:ext cx="2178124" cy="3261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601" y="2300388"/>
            <a:ext cx="2014620" cy="3390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82769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6"/>
              </a:rPr>
              <a:t>http://panzi.github.io/SocialSharePrivacy/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18400" y="3491110"/>
            <a:ext cx="441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Requests are still made so may learn 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IP address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and other 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fingerprinting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78549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861" y="211582"/>
            <a:ext cx="9969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Private browsing mode?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3DAF1-F2AA-0342-993B-3F34B762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" y="1163903"/>
            <a:ext cx="6552950" cy="3870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DEF130-AE14-5C4D-A3D9-885E8360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9" y="2895918"/>
            <a:ext cx="6367809" cy="34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8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1981" y="297663"/>
            <a:ext cx="10724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Do people use private browsing mode?</a:t>
            </a:r>
          </a:p>
        </p:txBody>
      </p:sp>
      <p:sp>
        <p:nvSpPr>
          <p:cNvPr id="3" name="Rectangle 2"/>
          <p:cNvSpPr/>
          <p:nvPr/>
        </p:nvSpPr>
        <p:spPr>
          <a:xfrm>
            <a:off x="181981" y="1805535"/>
            <a:ext cx="397072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Wingdings" charset="2"/>
              <a:buChar char="Ø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Duckduckgo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study: 46% of Americans have used Private Browsing (5,710 random Americans)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Wingdings" charset="2"/>
              <a:buChar char="Ø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Why use private mode?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32498" y="6248377"/>
            <a:ext cx="5596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https://duckduckgo.com/download/Private_Browsing.pdf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48" y="1223677"/>
            <a:ext cx="7175500" cy="4658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37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179" y="394462"/>
            <a:ext cx="11915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private browsing mode provide?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EAEA37-7026-5047-BEC6-635023D2C826}"/>
              </a:ext>
            </a:extLst>
          </p:cNvPr>
          <p:cNvSpPr/>
          <p:nvPr/>
        </p:nvSpPr>
        <p:spPr>
          <a:xfrm>
            <a:off x="384898" y="1848535"/>
            <a:ext cx="1096890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Which of the following is TRUE about private browsing mode? (choose all the applies)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Prevents Websites from Tracking Me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Prevents Ads from Tracking Me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Prevents Search Engines from Knowing My Searches Protects My Identity from Websites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Prevents IP from Being Seen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4030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6571" y="328202"/>
            <a:ext cx="43252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Goals for today</a:t>
            </a:r>
          </a:p>
        </p:txBody>
      </p:sp>
      <p:sp>
        <p:nvSpPr>
          <p:cNvPr id="5" name="Rectangle 4"/>
          <p:cNvSpPr/>
          <p:nvPr/>
        </p:nvSpPr>
        <p:spPr>
          <a:xfrm>
            <a:off x="282140" y="1653386"/>
            <a:ext cx="1090973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endParaRPr lang="en-US" sz="14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to configure your browser to protect yourself from web tracking?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Private browsing mode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Protection via browser extensions: ad blockers and tracker blockers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Protection from browser fingerprinting</a:t>
            </a:r>
            <a:endParaRPr lang="en-US" sz="1200" dirty="0">
              <a:solidFill>
                <a:srgbClr val="333333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Ad 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ABFF9-7781-8A42-B252-7D67112DBEBC}"/>
              </a:ext>
            </a:extLst>
          </p:cNvPr>
          <p:cNvSpPr/>
          <p:nvPr/>
        </p:nvSpPr>
        <p:spPr>
          <a:xfrm>
            <a:off x="452125" y="6352143"/>
            <a:ext cx="8158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contents are borrowed from online material provided 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Nataliia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Bielova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33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9985" y="251218"/>
            <a:ext cx="1169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Misconceptions </a:t>
            </a:r>
            <a:r>
              <a:rPr lang="en-US" sz="4400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for private browsing mode</a:t>
            </a:r>
            <a:endParaRPr lang="en-US" sz="44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80" y="1192459"/>
            <a:ext cx="7058135" cy="500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5" y="1393046"/>
            <a:ext cx="4341659" cy="4598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0" y="6397901"/>
            <a:ext cx="5596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https://duckduckgo.com/download/Private_Browsing.pdf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58807" y="1718442"/>
            <a:ext cx="3550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IP address trackable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if logged in then trackable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browser/device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fingerprintable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1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6843" y="313288"/>
            <a:ext cx="9281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Summary: private browsing mode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843" y="1491409"/>
            <a:ext cx="938048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What does it provide?</a:t>
            </a:r>
          </a:p>
          <a:p>
            <a:pPr fontAlgn="base"/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Deletes browsing data once browsing session ends</a:t>
            </a:r>
          </a:p>
          <a:p>
            <a:pPr marL="914400" lvl="1" indent="-457200" fontAlgn="base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doesn’t store history, cookies, cache, passwords</a:t>
            </a:r>
          </a:p>
          <a:p>
            <a:pPr marL="914400" lvl="1" indent="-457200" fontAlgn="base">
              <a:buFont typeface="Arial" charset="0"/>
              <a:buChar char="•"/>
            </a:pPr>
            <a:endParaRPr lang="en-US" sz="105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Keeps browsing history private from other users sharing the same computer</a:t>
            </a:r>
          </a:p>
          <a:p>
            <a:pPr marL="457200" indent="-457200" fontAlgn="base">
              <a:buFont typeface="Wingdings" charset="2"/>
              <a:buChar char="Ø"/>
            </a:pPr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Sites cannot link a user’s private session with their public session</a:t>
            </a:r>
          </a:p>
          <a:p>
            <a:pPr marL="457200" indent="-457200" fontAlgn="base">
              <a:buFont typeface="Wingdings" charset="2"/>
              <a:buChar char="Ø"/>
            </a:pP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Sites cannot link user’s two separate private sessions</a:t>
            </a:r>
          </a:p>
          <a:p>
            <a:pPr marL="457200" indent="-457200" fontAlgn="base">
              <a:buFont typeface="Wingdings" charset="2"/>
              <a:buChar char="Ø"/>
            </a:pP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/>
          </a:p>
        </p:txBody>
      </p:sp>
      <p:pic>
        <p:nvPicPr>
          <p:cNvPr id="3076" name="Picture 4" descr="mage result for incognito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683" y="1637622"/>
            <a:ext cx="2116318" cy="14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683" y="3815122"/>
            <a:ext cx="2120496" cy="18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DB1A1-F7F1-2346-8DA0-C54CEA34C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43" y="2009686"/>
            <a:ext cx="9740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3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1141" y="1412746"/>
            <a:ext cx="1119351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Idea initiated in 2009</a:t>
            </a:r>
          </a:p>
          <a:p>
            <a:pPr marL="914400" lvl="1" indent="-457200" fontAlgn="base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Built as Firefox extension with DNT passed as a header option</a:t>
            </a:r>
          </a:p>
          <a:p>
            <a:pPr fontAlgn="base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W3C tasked to standardize the protocol in 2011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 – user consents to allow online behavioral tracking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 – user does not want to be tracked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Null – The user has not set the value for tracking. The user has no preference 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on whether he or she should be tracked</a:t>
            </a:r>
          </a:p>
          <a:p>
            <a:pPr marL="914400" lvl="1" indent="-457200" fontAlgn="base"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All major browsers have options for enabling DNT</a:t>
            </a:r>
          </a:p>
          <a:p>
            <a:pPr marL="457200" indent="-457200" fontAlgn="base">
              <a:buFont typeface="Wingdings" charset="2"/>
              <a:buChar char="Ø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Wingdings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is no standard for how companies and websites interpret and use DNT</a:t>
            </a:r>
            <a:endParaRPr lang="en-US" sz="2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297" y="16033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Do Not Track (DNT) proposal</a:t>
            </a:r>
          </a:p>
        </p:txBody>
      </p:sp>
    </p:spTree>
    <p:extLst>
      <p:ext uri="{BB962C8B-B14F-4D97-AF65-F5344CB8AC3E}">
        <p14:creationId xmlns:p14="http://schemas.microsoft.com/office/powerpoint/2010/main" val="369128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DNT Adoption Issues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961697" y="1676401"/>
            <a:ext cx="10547131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But the NAI [Network Advertising Initiative] code also recognizes that companies sometimes need to continue to collect data for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operational reasons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that are separate from ad targeting based on a user</a:t>
            </a:r>
            <a:r>
              <a:rPr lang="ja-JP" altLang="en-US" sz="28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 online behavior. For example, online advertising companies may need to gather data to prove to advertisers that an ad has been delivered and should be paid for; to limit the number of times a user sees the same ad; or to prevent fraud.</a:t>
            </a:r>
            <a:r>
              <a:rPr lang="ja-JP" altLang="en-US" sz="2800" dirty="0">
                <a:latin typeface="Arial" charset="0"/>
                <a:ea typeface="Arial" charset="0"/>
                <a:cs typeface="Arial" charset="0"/>
              </a:rPr>
              <a:t>”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62706" y="5142113"/>
            <a:ext cx="1019109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>
              <a:buFontTx/>
              <a:buNone/>
            </a:pPr>
            <a:r>
              <a:rPr lang="en-US" sz="2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Translation: we</a:t>
            </a:r>
            <a:r>
              <a:rPr lang="ja-JP" altLang="en-US" sz="2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re going to keep tracking you, but we</a:t>
            </a:r>
            <a:r>
              <a:rPr lang="ja-JP" altLang="en-US" sz="2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ll</a:t>
            </a:r>
            <a:r>
              <a:rPr lang="en-US" sz="2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simply call it </a:t>
            </a:r>
            <a:r>
              <a:rPr lang="ja-JP" altLang="en-US" sz="2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operational reasons.</a:t>
            </a:r>
            <a:r>
              <a:rPr lang="ja-JP" altLang="en-US" sz="2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”</a:t>
            </a:r>
            <a:endParaRPr lang="en-US" sz="2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2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8199" y="305201"/>
            <a:ext cx="4544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Issues with DNT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F712C-A28F-F840-BD82-6352209A99F7}"/>
              </a:ext>
            </a:extLst>
          </p:cNvPr>
          <p:cNvSpPr txBox="1"/>
          <p:nvPr/>
        </p:nvSpPr>
        <p:spPr>
          <a:xfrm>
            <a:off x="259459" y="1338844"/>
            <a:ext cx="11596881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 legislation in United States to enforce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Most advertisers do not honor DNT setting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Good intent but does little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2012: DNT enabled by default in IE 10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fontAlgn="base"/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2015: Microsoft made DNT opt in (not enabled by default)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558F4-7377-714E-83FB-2691AC53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0" y="4743450"/>
            <a:ext cx="8686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8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23E41-CE29-664B-AAD9-C1F61E0D4038}"/>
              </a:ext>
            </a:extLst>
          </p:cNvPr>
          <p:cNvSpPr txBox="1"/>
          <p:nvPr/>
        </p:nvSpPr>
        <p:spPr>
          <a:xfrm>
            <a:off x="2080678" y="2659559"/>
            <a:ext cx="7901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Extension based protections</a:t>
            </a:r>
          </a:p>
        </p:txBody>
      </p:sp>
    </p:spTree>
    <p:extLst>
      <p:ext uri="{BB962C8B-B14F-4D97-AF65-F5344CB8AC3E}">
        <p14:creationId xmlns:p14="http://schemas.microsoft.com/office/powerpoint/2010/main" val="860218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91566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Extensions for privacy protection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C85CC0-189B-B649-AB53-7AEA8ED7193F}"/>
              </a:ext>
            </a:extLst>
          </p:cNvPr>
          <p:cNvSpPr/>
          <p:nvPr/>
        </p:nvSpPr>
        <p:spPr>
          <a:xfrm>
            <a:off x="618261" y="1725250"/>
            <a:ext cx="1088871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Extensions “ad-blocking”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Block visible advertisements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Extensions “tracking-blocking”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Block invisible tracking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Example: request for an invisible image with third-party cookies</a:t>
            </a:r>
          </a:p>
        </p:txBody>
      </p:sp>
      <p:pic>
        <p:nvPicPr>
          <p:cNvPr id="6" name="Picture 2" descr="https://upload.wikimedia.org/wikipedia/commons/f/f4/Adblockplus_icon.png">
            <a:extLst>
              <a:ext uri="{FF2B5EF4-FFF2-40B4-BE49-F238E27FC236}">
                <a16:creationId xmlns:a16="http://schemas.microsoft.com/office/drawing/2014/main" id="{83D36266-9896-BC4B-B61F-4BAAB8B5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77" y="1587385"/>
            <a:ext cx="1166648" cy="116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lated image">
            <a:extLst>
              <a:ext uri="{FF2B5EF4-FFF2-40B4-BE49-F238E27FC236}">
                <a16:creationId xmlns:a16="http://schemas.microsoft.com/office/drawing/2014/main" id="{42AC15D2-A0C4-2048-B23F-87615709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873" y="3494505"/>
            <a:ext cx="1040552" cy="104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F3E53D-98FD-F041-9E08-ED6376F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0" y="4971658"/>
            <a:ext cx="62103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5674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 block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AFDE91-F68B-F647-9C04-4D4012FF237E}"/>
              </a:ext>
            </a:extLst>
          </p:cNvPr>
          <p:cNvSpPr/>
          <p:nvPr/>
        </p:nvSpPr>
        <p:spPr>
          <a:xfrm>
            <a:off x="1186355" y="5031571"/>
            <a:ext cx="97430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the same consumer lists that detect ad companies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Block requests to domains presented in the lists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1BA98-5D58-034B-80D2-B67C8854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84" y="1865837"/>
            <a:ext cx="7924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88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84448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AdBlock Plus work?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0057D-D81B-8544-B350-3BA98BFA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14" y="1747176"/>
            <a:ext cx="8572500" cy="402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62615-A5A6-3745-B431-8820CEEB4D78}"/>
              </a:ext>
            </a:extLst>
          </p:cNvPr>
          <p:cNvSpPr txBox="1"/>
          <p:nvPr/>
        </p:nvSpPr>
        <p:spPr>
          <a:xfrm>
            <a:off x="7920274" y="1560786"/>
            <a:ext cx="3682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Fixed set of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filterlists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Community maintained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https://easylist.to/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71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3C95CC-BBE8-B24E-9E43-E253EBD9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65" y="1167402"/>
            <a:ext cx="6924166" cy="3248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103" y="252572"/>
            <a:ext cx="7244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Examples of filtering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466F3-4F93-6C49-9D8B-0A86E0088E9B}"/>
              </a:ext>
            </a:extLst>
          </p:cNvPr>
          <p:cNvSpPr/>
          <p:nvPr/>
        </p:nvSpPr>
        <p:spPr>
          <a:xfrm>
            <a:off x="323702" y="6356350"/>
            <a:ext cx="573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https://help.eyeo.com/en/adblockplus/how-to-write-filters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CD4CE-DF56-9C4A-881C-B33532920C01}"/>
              </a:ext>
            </a:extLst>
          </p:cNvPr>
          <p:cNvSpPr txBox="1"/>
          <p:nvPr/>
        </p:nvSpPr>
        <p:spPr>
          <a:xfrm>
            <a:off x="5691503" y="4752047"/>
            <a:ext cx="6500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http://example.com/banner/foo/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http://example.com/banner/foo/bar/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img?param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example.com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/banner/foo/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img.gif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602A8-961C-2F4B-9A16-C69C4CEE4B54}"/>
              </a:ext>
            </a:extLst>
          </p:cNvPr>
          <p:cNvSpPr txBox="1"/>
          <p:nvPr/>
        </p:nvSpPr>
        <p:spPr>
          <a:xfrm>
            <a:off x="3792270" y="4773684"/>
            <a:ext cx="800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9BAB4-4CDE-B448-8077-B101CB153C9F}"/>
              </a:ext>
            </a:extLst>
          </p:cNvPr>
          <p:cNvSpPr txBox="1"/>
          <p:nvPr/>
        </p:nvSpPr>
        <p:spPr>
          <a:xfrm>
            <a:off x="3463320" y="3819577"/>
            <a:ext cx="5995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Exercise: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Blocked?		URL</a:t>
            </a:r>
          </a:p>
        </p:txBody>
      </p:sp>
    </p:spTree>
    <p:extLst>
      <p:ext uri="{BB962C8B-B14F-4D97-AF65-F5344CB8AC3E}">
        <p14:creationId xmlns:p14="http://schemas.microsoft.com/office/powerpoint/2010/main" val="37327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3348" y="289034"/>
            <a:ext cx="7545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model of the Web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7E0FF-C562-A849-8509-4219FF9D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30" y="1058475"/>
            <a:ext cx="8292123" cy="53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71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462" y="300307"/>
            <a:ext cx="7244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Examples of filtering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40429-B928-FA4C-B336-ECC95A49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61" y="1163904"/>
            <a:ext cx="7611339" cy="3853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E5374-E3D3-D04B-A36C-96A27C234246}"/>
              </a:ext>
            </a:extLst>
          </p:cNvPr>
          <p:cNvSpPr txBox="1"/>
          <p:nvPr/>
        </p:nvSpPr>
        <p:spPr>
          <a:xfrm>
            <a:off x="6461315" y="5307271"/>
            <a:ext cx="5402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http://server1.ads.example.com/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foo.gif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ads.example.com.ua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foo.gif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4C6CA-C190-424D-A241-34461381DD12}"/>
              </a:ext>
            </a:extLst>
          </p:cNvPr>
          <p:cNvSpPr txBox="1"/>
          <p:nvPr/>
        </p:nvSpPr>
        <p:spPr>
          <a:xfrm>
            <a:off x="4237607" y="5304903"/>
            <a:ext cx="715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2C6D1-9B69-7543-BF2E-BA56158C20DA}"/>
              </a:ext>
            </a:extLst>
          </p:cNvPr>
          <p:cNvSpPr txBox="1"/>
          <p:nvPr/>
        </p:nvSpPr>
        <p:spPr>
          <a:xfrm>
            <a:off x="3986210" y="4350796"/>
            <a:ext cx="5995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Exercise: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Blocked?		URL</a:t>
            </a:r>
          </a:p>
        </p:txBody>
      </p:sp>
    </p:spTree>
    <p:extLst>
      <p:ext uri="{BB962C8B-B14F-4D97-AF65-F5344CB8AC3E}">
        <p14:creationId xmlns:p14="http://schemas.microsoft.com/office/powerpoint/2010/main" val="333336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FB602C-9596-1D43-903E-2EA4E90C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08" y="1148795"/>
            <a:ext cx="8229600" cy="3293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075" y="267516"/>
            <a:ext cx="7398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Filtering rules with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B13F76-4110-6141-9C49-791FEBBD9DDE}"/>
              </a:ext>
            </a:extLst>
          </p:cNvPr>
          <p:cNvSpPr/>
          <p:nvPr/>
        </p:nvSpPr>
        <p:spPr>
          <a:xfrm>
            <a:off x="220718" y="4597817"/>
            <a:ext cx="1197128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212121"/>
                </a:solidFill>
                <a:latin typeface="Source Sans Pro"/>
              </a:rPr>
              <a:t>This rule blocks </a:t>
            </a:r>
            <a:r>
              <a:rPr lang="en-US" sz="2400" dirty="0">
                <a:solidFill>
                  <a:srgbClr val="0D0EFF"/>
                </a:solidFill>
                <a:latin typeface="Source Sans Pro"/>
              </a:rPr>
              <a:t>http://</a:t>
            </a:r>
            <a:r>
              <a:rPr lang="en-US" sz="2400" dirty="0" err="1">
                <a:solidFill>
                  <a:srgbClr val="0D0EFF"/>
                </a:solidFill>
                <a:latin typeface="Source Sans Pro"/>
              </a:rPr>
              <a:t>ads.example.com</a:t>
            </a:r>
            <a:r>
              <a:rPr lang="en-US" sz="2400" dirty="0">
                <a:solidFill>
                  <a:srgbClr val="0D0EFF"/>
                </a:solidFill>
                <a:latin typeface="Source Sans Pro"/>
              </a:rPr>
              <a:t>/</a:t>
            </a:r>
            <a:r>
              <a:rPr lang="en-US" sz="2400" dirty="0" err="1">
                <a:solidFill>
                  <a:srgbClr val="0D0EFF"/>
                </a:solidFill>
                <a:latin typeface="Source Sans Pro"/>
              </a:rPr>
              <a:t>foo.gif</a:t>
            </a:r>
            <a:r>
              <a:rPr lang="en-US" sz="2400" dirty="0">
                <a:solidFill>
                  <a:srgbClr val="0D0EFF"/>
                </a:solidFill>
                <a:latin typeface="Source Sans Pro"/>
              </a:rPr>
              <a:t> </a:t>
            </a:r>
            <a:r>
              <a:rPr lang="en-US" sz="2400" dirty="0">
                <a:solidFill>
                  <a:srgbClr val="212121"/>
                </a:solidFill>
                <a:latin typeface="Source Sans Pro"/>
              </a:rPr>
              <a:t>only if the following conditions are met:</a:t>
            </a:r>
          </a:p>
          <a:p>
            <a:pPr fontAlgn="base"/>
            <a:endParaRPr lang="en-US" sz="1100" dirty="0">
              <a:solidFill>
                <a:srgbClr val="212121"/>
              </a:solidFill>
              <a:latin typeface="Source Sans Pro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latin typeface="Source Sans Pro"/>
              </a:rPr>
              <a:t>This address is being loaded as a script or an image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latin typeface="Source Sans Pro"/>
              </a:rPr>
              <a:t>The page loading it comes from 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Source Sans Pro"/>
              </a:rPr>
              <a:t>example.com</a:t>
            </a:r>
            <a:r>
              <a:rPr lang="en-US" sz="2400" dirty="0">
                <a:solidFill>
                  <a:srgbClr val="212121"/>
                </a:solidFill>
                <a:latin typeface="Source Sans Pro"/>
              </a:rPr>
              <a:t> domain (for example 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Source Sans Pro"/>
              </a:rPr>
              <a:t>example.com</a:t>
            </a:r>
            <a:r>
              <a:rPr lang="en-US" sz="2400" dirty="0">
                <a:solidFill>
                  <a:srgbClr val="212121"/>
                </a:solidFill>
                <a:latin typeface="Source Sans Pro"/>
              </a:rPr>
              <a:t> itself or 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Source Sans Pro"/>
              </a:rPr>
              <a:t>subdomain.example.com</a:t>
            </a:r>
            <a:r>
              <a:rPr lang="en-US" sz="2400" dirty="0">
                <a:solidFill>
                  <a:srgbClr val="212121"/>
                </a:solidFill>
                <a:latin typeface="Source Sans Pro"/>
              </a:rPr>
              <a:t>) but not from </a:t>
            </a:r>
            <a:r>
              <a:rPr lang="en-US" sz="2400" dirty="0" err="1">
                <a:solidFill>
                  <a:srgbClr val="FF0000"/>
                </a:solidFill>
                <a:latin typeface="Source Sans Pro"/>
              </a:rPr>
              <a:t>foo.example.info</a:t>
            </a:r>
            <a:r>
              <a:rPr lang="en-US" sz="2400" dirty="0">
                <a:solidFill>
                  <a:srgbClr val="212121"/>
                </a:solidFill>
                <a:latin typeface="Source Sans Pro"/>
              </a:rPr>
              <a:t> or its subdomains</a:t>
            </a:r>
            <a:endParaRPr lang="en-US" sz="2400" b="0" i="0" dirty="0">
              <a:solidFill>
                <a:srgbClr val="21212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42939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4389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Exception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294A1-9772-6F4B-BEEE-BDE91538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74" y="1354740"/>
            <a:ext cx="8382657" cy="411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67FDA-D0AE-3641-9260-1D9B0AB7ED8B}"/>
              </a:ext>
            </a:extLst>
          </p:cNvPr>
          <p:cNvSpPr txBox="1"/>
          <p:nvPr/>
        </p:nvSpPr>
        <p:spPr>
          <a:xfrm>
            <a:off x="1036171" y="5903590"/>
            <a:ext cx="774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Will a script from </a:t>
            </a:r>
            <a:r>
              <a:rPr lang="en-US" sz="2000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ads.example.com</a:t>
            </a:r>
            <a:r>
              <a:rPr lang="en-US" sz="2000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notbanner</a:t>
            </a:r>
            <a:r>
              <a:rPr lang="en-US" sz="2000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 blocked?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AE410-3512-4642-9897-6140B07EBB0B}"/>
              </a:ext>
            </a:extLst>
          </p:cNvPr>
          <p:cNvSpPr txBox="1"/>
          <p:nvPr/>
        </p:nvSpPr>
        <p:spPr>
          <a:xfrm>
            <a:off x="9007596" y="5660271"/>
            <a:ext cx="715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FB133-B4F9-A24B-B027-7023BA28221A}"/>
              </a:ext>
            </a:extLst>
          </p:cNvPr>
          <p:cNvSpPr txBox="1"/>
          <p:nvPr/>
        </p:nvSpPr>
        <p:spPr>
          <a:xfrm>
            <a:off x="10180698" y="5842035"/>
            <a:ext cx="715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EE4788-95E7-E24A-B964-0867246261B7}"/>
              </a:ext>
            </a:extLst>
          </p:cNvPr>
          <p:cNvCxnSpPr/>
          <p:nvPr/>
        </p:nvCxnSpPr>
        <p:spPr>
          <a:xfrm>
            <a:off x="9723498" y="6085490"/>
            <a:ext cx="33370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7C4E6D-C5C5-6441-AADD-8D18CC99F694}"/>
              </a:ext>
            </a:extLst>
          </p:cNvPr>
          <p:cNvSpPr txBox="1"/>
          <p:nvPr/>
        </p:nvSpPr>
        <p:spPr>
          <a:xfrm>
            <a:off x="7619711" y="1171231"/>
            <a:ext cx="4266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a live demo</a:t>
            </a:r>
          </a:p>
        </p:txBody>
      </p:sp>
    </p:spTree>
    <p:extLst>
      <p:ext uri="{BB962C8B-B14F-4D97-AF65-F5344CB8AC3E}">
        <p14:creationId xmlns:p14="http://schemas.microsoft.com/office/powerpoint/2010/main" val="26152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9633" y="392116"/>
            <a:ext cx="3760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Adblock</a:t>
            </a:r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Plus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3" y="1310290"/>
            <a:ext cx="10808142" cy="4809578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1219193" y="3988675"/>
            <a:ext cx="4838707" cy="315311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1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385" y="265992"/>
            <a:ext cx="3760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Adblock</a:t>
            </a:r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Plus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59" y="1035433"/>
            <a:ext cx="7828455" cy="54626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4DC775-08E2-D84D-AE09-B629F52C71D0}"/>
              </a:ext>
            </a:extLst>
          </p:cNvPr>
          <p:cNvSpPr/>
          <p:nvPr/>
        </p:nvSpPr>
        <p:spPr>
          <a:xfrm>
            <a:off x="5155324" y="2349156"/>
            <a:ext cx="4256690" cy="1087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0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8376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ads are « acceptable »?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9CFF5-CB24-9B4A-A4D2-2959061D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849" y="1195031"/>
            <a:ext cx="5216845" cy="3306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C24936-44AA-8A48-8D11-2FB53374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36" y="1214823"/>
            <a:ext cx="3708830" cy="30672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C90769-7413-3F40-8E79-E2A57EA33E2A}"/>
              </a:ext>
            </a:extLst>
          </p:cNvPr>
          <p:cNvSpPr/>
          <p:nvPr/>
        </p:nvSpPr>
        <p:spPr>
          <a:xfrm>
            <a:off x="618261" y="4560712"/>
            <a:ext cx="11319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action initiated by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Eyeo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(Ad Block owner)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Which ad is acceptable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Well-placed, well-identified, not too big size…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Large entities have to pay to show the ads even if their ads are already acceptable!</a:t>
            </a:r>
          </a:p>
        </p:txBody>
      </p:sp>
    </p:spTree>
    <p:extLst>
      <p:ext uri="{BB962C8B-B14F-4D97-AF65-F5344CB8AC3E}">
        <p14:creationId xmlns:p14="http://schemas.microsoft.com/office/powerpoint/2010/main" val="3670288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9633" y="392116"/>
            <a:ext cx="3760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Adblock</a:t>
            </a:r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Plus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3" y="1606331"/>
            <a:ext cx="10058400" cy="40409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93756" y="5833130"/>
            <a:ext cx="4310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You can whitelist domains</a:t>
            </a:r>
          </a:p>
        </p:txBody>
      </p:sp>
    </p:spTree>
    <p:extLst>
      <p:ext uri="{BB962C8B-B14F-4D97-AF65-F5344CB8AC3E}">
        <p14:creationId xmlns:p14="http://schemas.microsoft.com/office/powerpoint/2010/main" val="1178885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0447" y="218395"/>
            <a:ext cx="3760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Adblock</a:t>
            </a:r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Plus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7" y="987836"/>
            <a:ext cx="8063186" cy="573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433888" y="987836"/>
            <a:ext cx="35003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Add you own block list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Easylist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most common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hlinkClick r:id="rId3"/>
              </a:rPr>
              <a:t>https://easylist.to/index.html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Blocking rules explained at https://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adblockplus.org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/filter-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cheatsheet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61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3309" y="301414"/>
            <a:ext cx="834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of AdBlock Plus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BFD2F-1BDD-E14C-86E7-F146AED3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72" y="1983920"/>
            <a:ext cx="10673255" cy="3029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75A50-0210-E044-8E0B-12C1C5043A54}"/>
              </a:ext>
            </a:extLst>
          </p:cNvPr>
          <p:cNvSpPr txBox="1"/>
          <p:nvPr/>
        </p:nvSpPr>
        <p:spPr>
          <a:xfrm>
            <a:off x="4049903" y="1163903"/>
            <a:ext cx="697126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Tracking blocking is not enabled by default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15B555-8AEC-EE48-9B93-52A52EF814CC}"/>
              </a:ext>
            </a:extLst>
          </p:cNvPr>
          <p:cNvCxnSpPr/>
          <p:nvPr/>
        </p:nvCxnSpPr>
        <p:spPr>
          <a:xfrm flipH="1">
            <a:off x="5927834" y="1702563"/>
            <a:ext cx="914400" cy="214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398A46B-4CCD-8C44-8F83-B5114B0E3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5102880"/>
            <a:ext cx="62103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8961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Ad-blocking ≠ tracking-blocking!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9B898A-0173-0B4E-B286-AA99B0816B3E}"/>
              </a:ext>
            </a:extLst>
          </p:cNvPr>
          <p:cNvSpPr/>
          <p:nvPr/>
        </p:nvSpPr>
        <p:spPr>
          <a:xfrm>
            <a:off x="865194" y="1681292"/>
            <a:ext cx="8619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Extensions block ads but do not block all the tracking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09F10-56C4-D244-A9B6-D0190AF49E0F}"/>
              </a:ext>
            </a:extLst>
          </p:cNvPr>
          <p:cNvSpPr/>
          <p:nvPr/>
        </p:nvSpPr>
        <p:spPr>
          <a:xfrm>
            <a:off x="4088406" y="3026831"/>
            <a:ext cx="1701618" cy="41893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AB5F6-2401-114D-8636-9FD5BAAE8741}"/>
              </a:ext>
            </a:extLst>
          </p:cNvPr>
          <p:cNvSpPr/>
          <p:nvPr/>
        </p:nvSpPr>
        <p:spPr>
          <a:xfrm>
            <a:off x="4105801" y="3562523"/>
            <a:ext cx="1764836" cy="15744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444EC-6A80-8247-938E-0013B7C9858F}"/>
              </a:ext>
            </a:extLst>
          </p:cNvPr>
          <p:cNvSpPr/>
          <p:nvPr/>
        </p:nvSpPr>
        <p:spPr>
          <a:xfrm>
            <a:off x="8009451" y="3952834"/>
            <a:ext cx="2161317" cy="11575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3C2E34-DD70-A149-BE57-A989A9DDABC9}"/>
              </a:ext>
            </a:extLst>
          </p:cNvPr>
          <p:cNvSpPr/>
          <p:nvPr/>
        </p:nvSpPr>
        <p:spPr>
          <a:xfrm>
            <a:off x="8009451" y="3057355"/>
            <a:ext cx="2161316" cy="7586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83E582-D758-434A-9D0B-7255CDF246C5}"/>
              </a:ext>
            </a:extLst>
          </p:cNvPr>
          <p:cNvCxnSpPr/>
          <p:nvPr/>
        </p:nvCxnSpPr>
        <p:spPr>
          <a:xfrm flipV="1">
            <a:off x="5197066" y="3316096"/>
            <a:ext cx="2739354" cy="42199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121F7-4890-FB4B-BE23-E0A5B7AA5D59}"/>
              </a:ext>
            </a:extLst>
          </p:cNvPr>
          <p:cNvCxnSpPr>
            <a:endCxn id="23" idx="3"/>
          </p:cNvCxnSpPr>
          <p:nvPr/>
        </p:nvCxnSpPr>
        <p:spPr>
          <a:xfrm flipH="1">
            <a:off x="5322556" y="3445765"/>
            <a:ext cx="3038975" cy="106283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528A-4C64-104B-8D4F-13C8CFA30BB9}"/>
              </a:ext>
            </a:extLst>
          </p:cNvPr>
          <p:cNvSpPr/>
          <p:nvPr/>
        </p:nvSpPr>
        <p:spPr>
          <a:xfrm>
            <a:off x="2081928" y="4350087"/>
            <a:ext cx="1764836" cy="7810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F0D568-B8FB-A849-87ED-D0DF74650EB6}"/>
              </a:ext>
            </a:extLst>
          </p:cNvPr>
          <p:cNvSpPr txBox="1"/>
          <p:nvPr/>
        </p:nvSpPr>
        <p:spPr>
          <a:xfrm>
            <a:off x="9644378" y="4753000"/>
            <a:ext cx="57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1979E-A95F-1B45-89CD-991E7909E035}"/>
              </a:ext>
            </a:extLst>
          </p:cNvPr>
          <p:cNvSpPr txBox="1"/>
          <p:nvPr/>
        </p:nvSpPr>
        <p:spPr>
          <a:xfrm>
            <a:off x="2081928" y="3980754"/>
            <a:ext cx="176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Database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ABB76-C009-E844-916F-6309AC001331}"/>
              </a:ext>
            </a:extLst>
          </p:cNvPr>
          <p:cNvSpPr txBox="1"/>
          <p:nvPr/>
        </p:nvSpPr>
        <p:spPr>
          <a:xfrm>
            <a:off x="2081928" y="4377771"/>
            <a:ext cx="176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badi MT Condensed Light"/>
                <a:cs typeface="Abadi MT Condensed Light"/>
              </a:rPr>
              <a:t>tracker.com</a:t>
            </a:r>
            <a:r>
              <a:rPr lang="en-US" dirty="0">
                <a:latin typeface="Abadi MT Condensed Light"/>
                <a:cs typeface="Abadi MT Condensed Light"/>
              </a:rPr>
              <a:t>: id=789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FC45B3-DD99-F84D-9285-0AF5AA441F07}"/>
              </a:ext>
            </a:extLst>
          </p:cNvPr>
          <p:cNvSpPr txBox="1"/>
          <p:nvPr/>
        </p:nvSpPr>
        <p:spPr>
          <a:xfrm>
            <a:off x="4094317" y="3046920"/>
            <a:ext cx="177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http://site1.com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8B62E6-4FCD-3644-8699-887EC53F1CF4}"/>
              </a:ext>
            </a:extLst>
          </p:cNvPr>
          <p:cNvSpPr/>
          <p:nvPr/>
        </p:nvSpPr>
        <p:spPr>
          <a:xfrm>
            <a:off x="1783197" y="2933872"/>
            <a:ext cx="4276185" cy="23158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07286-F176-0A44-B4B0-74EE41A138A7}"/>
              </a:ext>
            </a:extLst>
          </p:cNvPr>
          <p:cNvSpPr/>
          <p:nvPr/>
        </p:nvSpPr>
        <p:spPr>
          <a:xfrm>
            <a:off x="7721026" y="2933871"/>
            <a:ext cx="2629845" cy="231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F44AA-FB96-D047-B7DF-E7B86A8380E8}"/>
              </a:ext>
            </a:extLst>
          </p:cNvPr>
          <p:cNvSpPr txBox="1"/>
          <p:nvPr/>
        </p:nvSpPr>
        <p:spPr>
          <a:xfrm>
            <a:off x="8361530" y="3444827"/>
            <a:ext cx="189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 engine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316FD-20B7-3846-A565-FFAB6AA02359}"/>
              </a:ext>
            </a:extLst>
          </p:cNvPr>
          <p:cNvSpPr txBox="1"/>
          <p:nvPr/>
        </p:nvSpPr>
        <p:spPr>
          <a:xfrm>
            <a:off x="6253962" y="3091487"/>
            <a:ext cx="1127336" cy="30777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badi MT Condensed Light"/>
                <a:cs typeface="Abadi MT Condensed Light"/>
              </a:rPr>
              <a:t>cookie: id=789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84D25-2BBC-EE4A-AEBF-8818600F4EA5}"/>
              </a:ext>
            </a:extLst>
          </p:cNvPr>
          <p:cNvSpPr txBox="1"/>
          <p:nvPr/>
        </p:nvSpPr>
        <p:spPr>
          <a:xfrm>
            <a:off x="8009450" y="3952834"/>
            <a:ext cx="20866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 MT Condensed Light"/>
                <a:cs typeface="Abadi MT Condensed Light"/>
              </a:rPr>
              <a:t>9:30am: user 789 visited site1.com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74D0F-2595-BB46-B3CB-F972C79E61FC}"/>
              </a:ext>
            </a:extLst>
          </p:cNvPr>
          <p:cNvSpPr txBox="1"/>
          <p:nvPr/>
        </p:nvSpPr>
        <p:spPr>
          <a:xfrm>
            <a:off x="4105802" y="3552209"/>
            <a:ext cx="181562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"/>
                <a:cs typeface="Courier"/>
              </a:rPr>
              <a:t>&lt;</a:t>
            </a:r>
            <a:r>
              <a:rPr lang="en-US" sz="1200" b="1" dirty="0" err="1">
                <a:latin typeface="Courier"/>
                <a:cs typeface="Courier"/>
              </a:rPr>
              <a:t>iframe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src</a:t>
            </a:r>
            <a:r>
              <a:rPr lang="en-US" sz="1200" b="1" dirty="0">
                <a:latin typeface="Courier"/>
                <a:cs typeface="Courier"/>
              </a:rPr>
              <a:t>=</a:t>
            </a:r>
            <a:r>
              <a:rPr lang="en-US" sz="1200" b="1" dirty="0" err="1">
                <a:latin typeface="Courier"/>
                <a:cs typeface="Courier"/>
              </a:rPr>
              <a:t>tracker.com</a:t>
            </a:r>
            <a:r>
              <a:rPr lang="en-US" sz="1200" b="1" dirty="0">
                <a:latin typeface="Courier"/>
                <a:cs typeface="Courier"/>
              </a:rPr>
              <a:t>/</a:t>
            </a:r>
            <a:r>
              <a:rPr lang="en-US" sz="1200" b="1" dirty="0" err="1">
                <a:latin typeface="Courier"/>
                <a:cs typeface="Courier"/>
              </a:rPr>
              <a:t>ad.html</a:t>
            </a:r>
            <a:r>
              <a:rPr lang="en-US" sz="1200" b="1" dirty="0">
                <a:latin typeface="Courier"/>
                <a:cs typeface="Courier"/>
              </a:rPr>
              <a:t>&gt;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&lt;/</a:t>
            </a:r>
            <a:r>
              <a:rPr lang="en-US" sz="1200" b="1" dirty="0" err="1">
                <a:latin typeface="Courier"/>
                <a:cs typeface="Courier"/>
              </a:rPr>
              <a:t>iframe</a:t>
            </a:r>
            <a:r>
              <a:rPr lang="en-US" sz="1200" b="1" dirty="0">
                <a:latin typeface="Courier"/>
                <a:cs typeface="Courier"/>
              </a:rPr>
              <a:t>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1DD558-9603-E642-9B3D-451155C80D91}"/>
              </a:ext>
            </a:extLst>
          </p:cNvPr>
          <p:cNvSpPr/>
          <p:nvPr/>
        </p:nvSpPr>
        <p:spPr>
          <a:xfrm>
            <a:off x="4315377" y="4245222"/>
            <a:ext cx="1007179" cy="526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2EF30-9AF8-0B4C-9329-F14B240F9227}"/>
              </a:ext>
            </a:extLst>
          </p:cNvPr>
          <p:cNvSpPr txBox="1"/>
          <p:nvPr/>
        </p:nvSpPr>
        <p:spPr>
          <a:xfrm>
            <a:off x="8009450" y="4508597"/>
            <a:ext cx="20866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 MT Condensed Light"/>
                <a:cs typeface="Abadi MT Condensed Light"/>
              </a:rPr>
              <a:t>9:31am: user 789 visited site2.com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51257-5D47-8C49-AB08-F98575C8D3AB}"/>
              </a:ext>
            </a:extLst>
          </p:cNvPr>
          <p:cNvSpPr txBox="1"/>
          <p:nvPr/>
        </p:nvSpPr>
        <p:spPr>
          <a:xfrm>
            <a:off x="4098274" y="3051829"/>
            <a:ext cx="177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http://site2.com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00A7EC-EF0A-7B41-8ED9-94E7E63F452E}"/>
              </a:ext>
            </a:extLst>
          </p:cNvPr>
          <p:cNvSpPr txBox="1"/>
          <p:nvPr/>
        </p:nvSpPr>
        <p:spPr>
          <a:xfrm>
            <a:off x="6273019" y="4186757"/>
            <a:ext cx="1127336" cy="30777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badi MT Condensed Light"/>
                <a:cs typeface="Abadi MT Condensed Light"/>
              </a:rPr>
              <a:t>cookie: id=789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4FF10C-BD2B-E14B-B479-38C4F9F0990D}"/>
              </a:ext>
            </a:extLst>
          </p:cNvPr>
          <p:cNvSpPr txBox="1"/>
          <p:nvPr/>
        </p:nvSpPr>
        <p:spPr>
          <a:xfrm>
            <a:off x="8260299" y="2584859"/>
            <a:ext cx="151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tracker.com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85FA74-2FFD-944B-A91A-906BD62269DB}"/>
              </a:ext>
            </a:extLst>
          </p:cNvPr>
          <p:cNvSpPr/>
          <p:nvPr/>
        </p:nvSpPr>
        <p:spPr>
          <a:xfrm>
            <a:off x="7805177" y="3816053"/>
            <a:ext cx="2394675" cy="143363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8835C2C-79EA-0244-AB45-64CF58C0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31" y="3000911"/>
            <a:ext cx="490575" cy="473293"/>
          </a:xfrm>
          <a:prstGeom prst="rect">
            <a:avLst/>
          </a:prstGeom>
        </p:spPr>
      </p:pic>
      <p:pic>
        <p:nvPicPr>
          <p:cNvPr id="30" name="Picture 2" descr="https://upload.wikimedia.org/wikipedia/commons/f/f4/Adblockplus_icon.png">
            <a:extLst>
              <a:ext uri="{FF2B5EF4-FFF2-40B4-BE49-F238E27FC236}">
                <a16:creationId xmlns:a16="http://schemas.microsoft.com/office/drawing/2014/main" id="{B467F549-9FF4-FA40-A2D7-A0D972B8F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129" y="4427897"/>
            <a:ext cx="483799" cy="48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39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9" grpId="0" animBg="1"/>
      <p:bldP spid="12" grpId="0" animBg="1"/>
      <p:bldP spid="13" grpId="0"/>
      <p:bldP spid="14" grpId="0"/>
      <p:bldP spid="15" grpId="0"/>
      <p:bldP spid="16" grpId="0"/>
      <p:bldP spid="16" grpId="1"/>
      <p:bldP spid="17" grpId="0" animBg="1"/>
      <p:bldP spid="18" grpId="0" animBg="1"/>
      <p:bldP spid="19" grpId="0"/>
      <p:bldP spid="20" grpId="0" animBg="1"/>
      <p:bldP spid="21" grpId="0"/>
      <p:bldP spid="22" grpId="0"/>
      <p:bldP spid="22" grpId="1"/>
      <p:bldP spid="22" grpId="2"/>
      <p:bldP spid="23" grpId="0" animBg="1"/>
      <p:bldP spid="23" grpId="1" animBg="1"/>
      <p:bldP spid="23" grpId="2" animBg="1"/>
      <p:bldP spid="24" grpId="0"/>
      <p:bldP spid="25" grpId="0"/>
      <p:bldP spid="26" grpId="0" animBg="1"/>
      <p:bldP spid="26" grpId="1" animBg="1"/>
      <p:bldP spid="27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3348" y="289034"/>
            <a:ext cx="58961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Challenges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7E0FF-C562-A849-8509-4219FF9D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1072158"/>
            <a:ext cx="8292123" cy="53737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29BD81-F4D5-0F4B-A494-0D2857DCEF9B}"/>
              </a:ext>
            </a:extLst>
          </p:cNvPr>
          <p:cNvSpPr/>
          <p:nvPr/>
        </p:nvSpPr>
        <p:spPr>
          <a:xfrm>
            <a:off x="5029199" y="1184031"/>
            <a:ext cx="4777154" cy="2229729"/>
          </a:xfrm>
          <a:prstGeom prst="rect">
            <a:avLst/>
          </a:prstGeom>
          <a:solidFill>
            <a:srgbClr val="DF6D67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95B03-3131-D647-9750-111ED66D0355}"/>
              </a:ext>
            </a:extLst>
          </p:cNvPr>
          <p:cNvSpPr/>
          <p:nvPr/>
        </p:nvSpPr>
        <p:spPr>
          <a:xfrm>
            <a:off x="5074920" y="4126621"/>
            <a:ext cx="4655233" cy="2060819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8DE3-A948-DC49-A6D6-BB4DF0B8E609}"/>
              </a:ext>
            </a:extLst>
          </p:cNvPr>
          <p:cNvSpPr txBox="1"/>
          <p:nvPr/>
        </p:nvSpPr>
        <p:spPr>
          <a:xfrm>
            <a:off x="9852073" y="1839075"/>
            <a:ext cx="2084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Detection and measurement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364D6-50AE-9B47-8618-9206ED9FC16E}"/>
              </a:ext>
            </a:extLst>
          </p:cNvPr>
          <p:cNvSpPr txBox="1"/>
          <p:nvPr/>
        </p:nvSpPr>
        <p:spPr>
          <a:xfrm>
            <a:off x="9852073" y="4556865"/>
            <a:ext cx="2339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Raising awareness and configuration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A1A3AE-D7C9-CC46-9FB1-968134F6C836}"/>
              </a:ext>
            </a:extLst>
          </p:cNvPr>
          <p:cNvSpPr/>
          <p:nvPr/>
        </p:nvSpPr>
        <p:spPr>
          <a:xfrm>
            <a:off x="2057400" y="1839075"/>
            <a:ext cx="2667000" cy="4517275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4BD9B-7F49-8345-ADB7-2B56C3889742}"/>
              </a:ext>
            </a:extLst>
          </p:cNvPr>
          <p:cNvSpPr txBox="1"/>
          <p:nvPr/>
        </p:nvSpPr>
        <p:spPr>
          <a:xfrm>
            <a:off x="120095" y="3356536"/>
            <a:ext cx="2210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35592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5" grpId="0"/>
      <p:bldP spid="8" grpId="0"/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8122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Tracking-blocking extensions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CB6889-EA52-6A47-8C23-19FDABA4DC3F}"/>
              </a:ext>
            </a:extLst>
          </p:cNvPr>
          <p:cNvSpPr/>
          <p:nvPr/>
        </p:nvSpPr>
        <p:spPr>
          <a:xfrm>
            <a:off x="919655" y="1697385"/>
            <a:ext cx="68369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detect a tracker ?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Solution 1: use a list of known companies for tracking 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Solution 2: use rules based on the behavior of potential trackers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 : third-party content that sets third-party cookies with a unique identifier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AC76B-671A-5A48-82D4-DC7A013F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50" y="1300163"/>
            <a:ext cx="3568700" cy="349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51880D-BE43-8D4A-B05F-CC6504F7F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293" y="4489300"/>
            <a:ext cx="1870201" cy="22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72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244" y="153335"/>
            <a:ext cx="8122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Tracking-blocking extensions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16B05-40D4-244A-BDB7-42D3376D019E}"/>
              </a:ext>
            </a:extLst>
          </p:cNvPr>
          <p:cNvSpPr/>
          <p:nvPr/>
        </p:nvSpPr>
        <p:spPr>
          <a:xfrm>
            <a:off x="618261" y="1065047"/>
            <a:ext cx="101585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Extensions use their </a:t>
            </a: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 lists of known companies for tracking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1C834-300F-DA48-8810-59E7EA38A321}"/>
              </a:ext>
            </a:extLst>
          </p:cNvPr>
          <p:cNvSpPr/>
          <p:nvPr/>
        </p:nvSpPr>
        <p:spPr>
          <a:xfrm>
            <a:off x="1285192" y="1988143"/>
            <a:ext cx="60740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Blocks from tracking upon installation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Firefox uses this list for blocking trackers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B2BF6-916C-7D42-9263-62765058DE24}"/>
              </a:ext>
            </a:extLst>
          </p:cNvPr>
          <p:cNvSpPr/>
          <p:nvPr/>
        </p:nvSpPr>
        <p:spPr>
          <a:xfrm>
            <a:off x="1210099" y="4829700"/>
            <a:ext cx="6224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 block from all trackers by default!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has to explicitly select which trackers to block</a:t>
            </a:r>
          </a:p>
        </p:txBody>
      </p:sp>
      <p:pic>
        <p:nvPicPr>
          <p:cNvPr id="7" name="Picture 4" descr="elated image">
            <a:extLst>
              <a:ext uri="{FF2B5EF4-FFF2-40B4-BE49-F238E27FC236}">
                <a16:creationId xmlns:a16="http://schemas.microsoft.com/office/drawing/2014/main" id="{6A0EFD1B-CA2E-314A-8DC8-C3AAA829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2" y="4760428"/>
            <a:ext cx="1040552" cy="104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age result for disconnect extension">
            <a:extLst>
              <a:ext uri="{FF2B5EF4-FFF2-40B4-BE49-F238E27FC236}">
                <a16:creationId xmlns:a16="http://schemas.microsoft.com/office/drawing/2014/main" id="{678B16E6-44CD-324B-9E55-8B676BFC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6" y="1918322"/>
            <a:ext cx="852618" cy="101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0564E9-1DD5-5842-9D36-33536035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291" y="4052832"/>
            <a:ext cx="2832531" cy="2488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950A0-1F65-3A49-913B-91EFD4DA1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9031" y="1588267"/>
            <a:ext cx="1519846" cy="2718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24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830" y="183470"/>
            <a:ext cx="10633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Ghostery</a:t>
            </a: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activate blocking of trackers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A9664-535E-7B41-86F1-7D3103C5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0" y="1402169"/>
            <a:ext cx="5785070" cy="513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6A470C-0AD7-B249-BA17-FD11CA4930F5}"/>
              </a:ext>
            </a:extLst>
          </p:cNvPr>
          <p:cNvCxnSpPr>
            <a:cxnSpLocks/>
          </p:cNvCxnSpPr>
          <p:nvPr/>
        </p:nvCxnSpPr>
        <p:spPr>
          <a:xfrm flipH="1">
            <a:off x="5745923" y="1635306"/>
            <a:ext cx="475544" cy="268014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A17B36-33FE-EB45-9322-6DE39D01CC56}"/>
              </a:ext>
            </a:extLst>
          </p:cNvPr>
          <p:cNvSpPr txBox="1"/>
          <p:nvPr/>
        </p:nvSpPr>
        <p:spPr>
          <a:xfrm>
            <a:off x="6221467" y="1061427"/>
            <a:ext cx="2961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click here to block all known trackers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D377-77DE-5E47-9FE5-497D6A66CFE0}"/>
              </a:ext>
            </a:extLst>
          </p:cNvPr>
          <p:cNvGrpSpPr/>
          <p:nvPr/>
        </p:nvGrpSpPr>
        <p:grpSpPr>
          <a:xfrm>
            <a:off x="7124286" y="1900721"/>
            <a:ext cx="4718050" cy="4190213"/>
            <a:chOff x="6590886" y="1900721"/>
            <a:chExt cx="4718050" cy="41902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25B175-938A-CB45-AC78-0A0D7B2EF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0886" y="1900721"/>
              <a:ext cx="4718050" cy="41902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F08F19-5CD1-2B41-8DC5-012432801FE7}"/>
                </a:ext>
              </a:extLst>
            </p:cNvPr>
            <p:cNvSpPr/>
            <p:nvPr/>
          </p:nvSpPr>
          <p:spPr>
            <a:xfrm>
              <a:off x="8432800" y="3846763"/>
              <a:ext cx="2413000" cy="48795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3C059-590A-3646-BA3D-49B84660F9F6}"/>
                </a:ext>
              </a:extLst>
            </p:cNvPr>
            <p:cNvSpPr/>
            <p:nvPr/>
          </p:nvSpPr>
          <p:spPr>
            <a:xfrm>
              <a:off x="8432800" y="5078663"/>
              <a:ext cx="2413000" cy="48795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09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599" y="205099"/>
            <a:ext cx="117278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Algorithmic approach to detecting trackers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290299-A2CD-6C46-918C-8544F108A502}"/>
              </a:ext>
            </a:extLst>
          </p:cNvPr>
          <p:cNvSpPr/>
          <p:nvPr/>
        </p:nvSpPr>
        <p:spPr>
          <a:xfrm>
            <a:off x="618259" y="1132017"/>
            <a:ext cx="109895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extension uses rules based on the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potential trackers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D6CB65-3810-3842-AD84-C2F8D3721B74}"/>
              </a:ext>
            </a:extLst>
          </p:cNvPr>
          <p:cNvSpPr/>
          <p:nvPr/>
        </p:nvSpPr>
        <p:spPr>
          <a:xfrm>
            <a:off x="228599" y="4808835"/>
            <a:ext cx="11379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detect tracking domain?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Observing requests between first-party and third-party domains, and searching for the presence of the same high-entropy strings (e.g., identifiers) across multiple first-party sites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third-party domain is potentially a tracker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1E2EF-E53B-9344-9708-F83F4F297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33" y="1961512"/>
            <a:ext cx="6078067" cy="2620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1F8F79-7D3C-C24C-ACAD-57C5AA5FBF0F}"/>
              </a:ext>
            </a:extLst>
          </p:cNvPr>
          <p:cNvSpPr txBox="1"/>
          <p:nvPr/>
        </p:nvSpPr>
        <p:spPr>
          <a:xfrm>
            <a:off x="437033" y="2416428"/>
            <a:ext cx="393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Uses algorithmic methods to decide what is and isn't tracking rather than depending on a blacklist</a:t>
            </a:r>
          </a:p>
        </p:txBody>
      </p:sp>
    </p:spTree>
    <p:extLst>
      <p:ext uri="{BB962C8B-B14F-4D97-AF65-F5344CB8AC3E}">
        <p14:creationId xmlns:p14="http://schemas.microsoft.com/office/powerpoint/2010/main" val="41047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779" y="0"/>
            <a:ext cx="10943897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Browser extensions block all </a:t>
            </a:r>
            <a:r>
              <a:rPr 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trackers?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12" y="1502382"/>
            <a:ext cx="5216387" cy="4713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6230331"/>
            <a:ext cx="9372600" cy="530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</a:rPr>
              <a:t>	     </a:t>
            </a:r>
            <a:r>
              <a:rPr lang="en-US" sz="1600" dirty="0" err="1">
                <a:solidFill>
                  <a:srgbClr val="000000"/>
                </a:solidFill>
              </a:rPr>
              <a:t>Merzdovnik</a:t>
            </a:r>
            <a:r>
              <a:rPr lang="en-US" sz="1600" dirty="0">
                <a:solidFill>
                  <a:srgbClr val="000000"/>
                </a:solidFill>
              </a:rPr>
              <a:t> et al. </a:t>
            </a:r>
            <a:r>
              <a:rPr lang="en-US" dirty="0">
                <a:solidFill>
                  <a:srgbClr val="000000"/>
                </a:solidFill>
              </a:rPr>
              <a:t>Block Me If You Can: A Large-Scale Study of Tracker-Blocking </a:t>
            </a:r>
          </a:p>
          <a:p>
            <a:r>
              <a:rPr lang="en-US" dirty="0">
                <a:solidFill>
                  <a:srgbClr val="000000"/>
                </a:solidFill>
              </a:rPr>
              <a:t>	     Tools . IEEE </a:t>
            </a:r>
            <a:r>
              <a:rPr lang="en-US" dirty="0" err="1">
                <a:solidFill>
                  <a:srgbClr val="000000"/>
                </a:solidFill>
              </a:rPr>
              <a:t>EuroS&amp;P</a:t>
            </a:r>
            <a:r>
              <a:rPr lang="en-US" dirty="0">
                <a:solidFill>
                  <a:srgbClr val="000000"/>
                </a:solidFill>
              </a:rPr>
              <a:t> 2017.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D038A-DC51-C545-8271-09962849C5D2}"/>
              </a:ext>
            </a:extLst>
          </p:cNvPr>
          <p:cNvSpPr txBox="1"/>
          <p:nvPr/>
        </p:nvSpPr>
        <p:spPr>
          <a:xfrm>
            <a:off x="283779" y="2932755"/>
            <a:ext cx="2959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may falsely believe that they are fully protected from tracking!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DB6764-189F-C944-BC03-F0EEDDC238AC}"/>
              </a:ext>
            </a:extLst>
          </p:cNvPr>
          <p:cNvSpPr/>
          <p:nvPr/>
        </p:nvSpPr>
        <p:spPr>
          <a:xfrm>
            <a:off x="9055100" y="1805937"/>
            <a:ext cx="251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terms of 30 most popular third-party services found on 123,876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C7F92-C089-B24F-9A9B-5A9B02EFD8A4}"/>
              </a:ext>
            </a:extLst>
          </p:cNvPr>
          <p:cNvSpPr txBox="1"/>
          <p:nvPr/>
        </p:nvSpPr>
        <p:spPr>
          <a:xfrm>
            <a:off x="283779" y="1157740"/>
            <a:ext cx="498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Which extension is most effective?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EFF034-B93F-7F48-A322-91491AEB6BCF}"/>
              </a:ext>
            </a:extLst>
          </p:cNvPr>
          <p:cNvSpPr/>
          <p:nvPr/>
        </p:nvSpPr>
        <p:spPr>
          <a:xfrm>
            <a:off x="7950200" y="4502415"/>
            <a:ext cx="558800" cy="539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FF6C3-E95D-C543-B5DC-2EDEA886A258}"/>
              </a:ext>
            </a:extLst>
          </p:cNvPr>
          <p:cNvSpPr/>
          <p:nvPr/>
        </p:nvSpPr>
        <p:spPr>
          <a:xfrm>
            <a:off x="5600700" y="3969372"/>
            <a:ext cx="1168400" cy="1072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5369D3-B9F1-7048-BB7C-461C55C0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050" y="1160084"/>
            <a:ext cx="2571750" cy="171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561" y="114235"/>
            <a:ext cx="1219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Browsers with integrated tracking protection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0E187-A739-C947-881F-F441D87FE9AB}"/>
              </a:ext>
            </a:extLst>
          </p:cNvPr>
          <p:cNvSpPr/>
          <p:nvPr/>
        </p:nvSpPr>
        <p:spPr>
          <a:xfrm>
            <a:off x="336807" y="3056795"/>
            <a:ext cx="35686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Third-party cookies are blocked upon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Blocks cross-site trackers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Doesn’t block social media widgets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33DEA-D614-2049-98D7-A5FC4FB9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7" y="1129590"/>
            <a:ext cx="2438347" cy="18249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81E170-C0A4-BE49-AF3E-C624E2D15F6A}"/>
              </a:ext>
            </a:extLst>
          </p:cNvPr>
          <p:cNvSpPr/>
          <p:nvPr/>
        </p:nvSpPr>
        <p:spPr>
          <a:xfrm>
            <a:off x="4836923" y="2966470"/>
            <a:ext cx="33223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Third-party cookies are blocked upon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Tracking protection based on the behavior of third-party requests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9D240-81C5-0340-9B58-B57483E2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742" y="1263214"/>
            <a:ext cx="1304342" cy="13043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9F94EE-CE50-3D45-AD25-5C3C5C69CCD7}"/>
              </a:ext>
            </a:extLst>
          </p:cNvPr>
          <p:cNvSpPr/>
          <p:nvPr/>
        </p:nvSpPr>
        <p:spPr>
          <a:xfrm>
            <a:off x="5728366" y="89388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Cliqz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87078-A840-0541-B238-D6C49B22A777}"/>
              </a:ext>
            </a:extLst>
          </p:cNvPr>
          <p:cNvSpPr/>
          <p:nvPr/>
        </p:nvSpPr>
        <p:spPr>
          <a:xfrm>
            <a:off x="1119019" y="790752"/>
            <a:ext cx="70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BAF12-FD77-B644-AE49-7397584F8718}"/>
              </a:ext>
            </a:extLst>
          </p:cNvPr>
          <p:cNvSpPr/>
          <p:nvPr/>
        </p:nvSpPr>
        <p:spPr>
          <a:xfrm>
            <a:off x="9592627" y="961450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Firefox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8246B-F865-CF44-A12F-AB3B15F0B1B9}"/>
              </a:ext>
            </a:extLst>
          </p:cNvPr>
          <p:cNvSpPr/>
          <p:nvPr/>
        </p:nvSpPr>
        <p:spPr>
          <a:xfrm>
            <a:off x="8623300" y="2935227"/>
            <a:ext cx="29130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Known trackers only in Private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Third-party tracking cookies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2A92D2-B6F2-C74A-A4B2-919F255DF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07" y="5167312"/>
            <a:ext cx="3858768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43E1E6-73BF-4245-A8B7-783CFBAC5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653" y="4650350"/>
            <a:ext cx="1484843" cy="18818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9E6D2-E553-C54B-8475-E7D334C11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214" y="4479029"/>
            <a:ext cx="3184985" cy="17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85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5984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Things to look out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FD32B-2BD7-994D-8B41-B7BC385B60E6}"/>
              </a:ext>
            </a:extLst>
          </p:cNvPr>
          <p:cNvSpPr/>
          <p:nvPr/>
        </p:nvSpPr>
        <p:spPr>
          <a:xfrm>
            <a:off x="618261" y="1353740"/>
            <a:ext cx="11353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Ad-blocking ≠ tracking-blocking!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Extensions that block ads do not necessarily block tracking 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Installation ≠ protection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Always double-check that all the protecting options are chosen!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Advices to protect from stateful tracking: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Browsers that protect by default (Brave,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Cliqz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Browsers with protection integrated (Firefox)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Combination of various extensions (Disconnect,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Ghostery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Privacy Badger)</a:t>
            </a:r>
          </a:p>
        </p:txBody>
      </p:sp>
    </p:spTree>
    <p:extLst>
      <p:ext uri="{BB962C8B-B14F-4D97-AF65-F5344CB8AC3E}">
        <p14:creationId xmlns:p14="http://schemas.microsoft.com/office/powerpoint/2010/main" val="76897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23E41-CE29-664B-AAD9-C1F61E0D4038}"/>
              </a:ext>
            </a:extLst>
          </p:cNvPr>
          <p:cNvSpPr txBox="1"/>
          <p:nvPr/>
        </p:nvSpPr>
        <p:spPr>
          <a:xfrm>
            <a:off x="571500" y="2989759"/>
            <a:ext cx="11255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Defending against browser fingerprinting</a:t>
            </a:r>
          </a:p>
        </p:txBody>
      </p:sp>
    </p:spTree>
    <p:extLst>
      <p:ext uri="{BB962C8B-B14F-4D97-AF65-F5344CB8AC3E}">
        <p14:creationId xmlns:p14="http://schemas.microsoft.com/office/powerpoint/2010/main" val="3329655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0" y="254762"/>
            <a:ext cx="110065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Defenses against browser fingerprinting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8F6D2-9130-F044-B238-DE794A47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1237774"/>
            <a:ext cx="3712645" cy="5277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8D418F-0B36-4C49-B07B-DAFB038529DF}"/>
              </a:ext>
            </a:extLst>
          </p:cNvPr>
          <p:cNvSpPr/>
          <p:nvPr/>
        </p:nvSpPr>
        <p:spPr>
          <a:xfrm>
            <a:off x="4838700" y="1711259"/>
            <a:ext cx="637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Browser fingerprint: Browser, operating system and hardware-level properties are used to uniquely track repeated visits to a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A40B20-11C0-8B46-9C7A-BB6091F126A9}"/>
              </a:ext>
            </a:extLst>
          </p:cNvPr>
          <p:cNvSpPr/>
          <p:nvPr/>
        </p:nvSpPr>
        <p:spPr>
          <a:xfrm>
            <a:off x="4978400" y="406854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to protect users against browser fingerprinting, i.e. to prevent them from being tracked online</a:t>
            </a:r>
          </a:p>
        </p:txBody>
      </p:sp>
    </p:spTree>
    <p:extLst>
      <p:ext uri="{BB962C8B-B14F-4D97-AF65-F5344CB8AC3E}">
        <p14:creationId xmlns:p14="http://schemas.microsoft.com/office/powerpoint/2010/main" val="1271312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CAFA-AA9B-0643-9E98-7533264A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or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A37A-AF2E-6444-9BA8-E78934B72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4129"/>
          </a:xfrm>
        </p:spPr>
        <p:txBody>
          <a:bodyPr>
            <a:normAutofit/>
          </a:bodyPr>
          <a:lstStyle/>
          <a:p>
            <a:r>
              <a:rPr lang="en-US" dirty="0"/>
              <a:t>Randomization: Randomize attributes (Canvas Defender)</a:t>
            </a:r>
          </a:p>
          <a:p>
            <a:pPr lvl="1"/>
            <a:r>
              <a:rPr lang="en-US" dirty="0"/>
              <a:t>Adds noise to the APIs</a:t>
            </a:r>
          </a:p>
          <a:p>
            <a:pPr lvl="1"/>
            <a:r>
              <a:rPr lang="en-US" dirty="0"/>
              <a:t>Functionality might suffer</a:t>
            </a:r>
          </a:p>
          <a:p>
            <a:pPr lvl="1"/>
            <a:r>
              <a:rPr lang="en-US" dirty="0"/>
              <a:t>Trackers may use other info to detect randomization</a:t>
            </a:r>
          </a:p>
          <a:p>
            <a:pPr lvl="1"/>
            <a:endParaRPr lang="en-US" dirty="0"/>
          </a:p>
          <a:p>
            <a:r>
              <a:rPr lang="en-US" dirty="0"/>
              <a:t>Normalization: Make everyone look same</a:t>
            </a:r>
          </a:p>
          <a:p>
            <a:pPr lvl="1"/>
            <a:r>
              <a:rPr lang="en-US" dirty="0"/>
              <a:t>JavaScript API normalization approaches, such as those used by the Tor Browser and the Brave browser, attempt to make all users return the same fingerprint.</a:t>
            </a:r>
          </a:p>
          <a:p>
            <a:pPr lvl="1"/>
            <a:r>
              <a:rPr lang="en-US" dirty="0"/>
              <a:t>Spoofing similar values</a:t>
            </a:r>
          </a:p>
          <a:p>
            <a:pPr lvl="1"/>
            <a:r>
              <a:rPr lang="en-US" dirty="0"/>
              <a:t>Functionality might suffer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88979-C828-E44D-A2CD-1AC9B56F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0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23E41-CE29-664B-AAD9-C1F61E0D4038}"/>
              </a:ext>
            </a:extLst>
          </p:cNvPr>
          <p:cNvSpPr txBox="1"/>
          <p:nvPr/>
        </p:nvSpPr>
        <p:spPr>
          <a:xfrm>
            <a:off x="2042578" y="2888159"/>
            <a:ext cx="8528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Protection offered by browsers</a:t>
            </a:r>
          </a:p>
        </p:txBody>
      </p:sp>
    </p:spTree>
    <p:extLst>
      <p:ext uri="{BB962C8B-B14F-4D97-AF65-F5344CB8AC3E}">
        <p14:creationId xmlns:p14="http://schemas.microsoft.com/office/powerpoint/2010/main" val="111015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300" y="419910"/>
            <a:ext cx="4741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Way to thwart FP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28B20D-A196-374E-AAEC-27F183A46FC8}"/>
              </a:ext>
            </a:extLst>
          </p:cNvPr>
          <p:cNvSpPr/>
          <p:nvPr/>
        </p:nvSpPr>
        <p:spPr>
          <a:xfrm>
            <a:off x="393700" y="1521888"/>
            <a:ext cx="6096000" cy="32440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Many different approaches: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Blocking scripts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Blocking browser APIs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Injecting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Spoofing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9669D-573D-5D4C-A651-A4D3E36F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0" y="1004161"/>
            <a:ext cx="1041400" cy="104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5B2ED-BBCB-E04D-B1A7-19628DB77030}"/>
              </a:ext>
            </a:extLst>
          </p:cNvPr>
          <p:cNvSpPr txBox="1"/>
          <p:nvPr/>
        </p:nvSpPr>
        <p:spPr>
          <a:xfrm>
            <a:off x="7061200" y="63034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noscript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D2E5A-0D23-B943-B522-744D6233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79" y="2186962"/>
            <a:ext cx="5156200" cy="20499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25E5E4-40FB-CB4B-964B-23EE7FFF9B08}"/>
              </a:ext>
            </a:extLst>
          </p:cNvPr>
          <p:cNvSpPr/>
          <p:nvPr/>
        </p:nvSpPr>
        <p:spPr>
          <a:xfrm>
            <a:off x="5272442" y="2710635"/>
            <a:ext cx="3006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Put APIs behind permission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7D269-38A3-A344-B842-BD5C0484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489" y="4518338"/>
            <a:ext cx="5334000" cy="1663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E3D2BB-473B-A744-A876-5B2120DF21E3}"/>
              </a:ext>
            </a:extLst>
          </p:cNvPr>
          <p:cNvSpPr/>
          <p:nvPr/>
        </p:nvSpPr>
        <p:spPr>
          <a:xfrm>
            <a:off x="6086323" y="434402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noise through JavaScript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7272F7-3D6C-C945-9DA4-04BB3A7C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5553388"/>
            <a:ext cx="4460324" cy="8029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2264F3-9A1B-6643-AB83-CA4CA663840F}"/>
              </a:ext>
            </a:extLst>
          </p:cNvPr>
          <p:cNvSpPr/>
          <p:nvPr/>
        </p:nvSpPr>
        <p:spPr>
          <a:xfrm>
            <a:off x="1318656" y="5165522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Spoof user-agent string </a:t>
            </a:r>
          </a:p>
        </p:txBody>
      </p:sp>
    </p:spTree>
    <p:extLst>
      <p:ext uri="{BB962C8B-B14F-4D97-AF65-F5344CB8AC3E}">
        <p14:creationId xmlns:p14="http://schemas.microsoft.com/office/powerpoint/2010/main" val="20472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9206" y="115062"/>
            <a:ext cx="9060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Spoofing might be easy to detect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AF156-5F02-724D-9912-54A568010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126202"/>
            <a:ext cx="4341204" cy="5498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2F0AC-D2E7-F84E-BBD7-ED847D2D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05" y="1213624"/>
            <a:ext cx="4914277" cy="5249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93AFC-8AAC-5844-A7BD-829508DB77F3}"/>
              </a:ext>
            </a:extLst>
          </p:cNvPr>
          <p:cNvSpPr txBox="1"/>
          <p:nvPr/>
        </p:nvSpPr>
        <p:spPr>
          <a:xfrm>
            <a:off x="2654300" y="896030"/>
            <a:ext cx="95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Desktop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930B2-472F-E141-A8FE-9D600EA46810}"/>
              </a:ext>
            </a:extLst>
          </p:cNvPr>
          <p:cNvSpPr txBox="1"/>
          <p:nvPr/>
        </p:nvSpPr>
        <p:spPr>
          <a:xfrm>
            <a:off x="7518688" y="881993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Spoofing as Mobile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C01E8A-923A-BE49-8CA8-2BCA27553B25}"/>
              </a:ext>
            </a:extLst>
          </p:cNvPr>
          <p:cNvSpPr/>
          <p:nvPr/>
        </p:nvSpPr>
        <p:spPr>
          <a:xfrm>
            <a:off x="774701" y="5004199"/>
            <a:ext cx="9929204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0F656-9D82-C24D-8BB4-15C511E564C4}"/>
              </a:ext>
            </a:extLst>
          </p:cNvPr>
          <p:cNvSpPr/>
          <p:nvPr/>
        </p:nvSpPr>
        <p:spPr>
          <a:xfrm>
            <a:off x="775605" y="6045599"/>
            <a:ext cx="9929204" cy="273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5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293" y="160365"/>
            <a:ext cx="5016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Other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1B262A-4865-2749-9F9B-EAE904C614FE}"/>
              </a:ext>
            </a:extLst>
          </p:cNvPr>
          <p:cNvSpPr/>
          <p:nvPr/>
        </p:nvSpPr>
        <p:spPr>
          <a:xfrm>
            <a:off x="276181" y="3938944"/>
            <a:ext cx="55920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Pros: Anybody can switch between any browsers.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Cons: Cross-browser fingerprinting exists. By collecting enough information on the OS and hardware, one can still be identified.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hardware information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B5B6F8-F9B6-594A-BFC8-35C8D2E9FC65}"/>
              </a:ext>
            </a:extLst>
          </p:cNvPr>
          <p:cNvSpPr/>
          <p:nvPr/>
        </p:nvSpPr>
        <p:spPr>
          <a:xfrm>
            <a:off x="6696074" y="3645812"/>
            <a:ext cx="53530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Disposable environments with a unique fingerprint for each browsing session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Database with different OS, fonts, plugins and browsers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of virtualization to isolate the host OS from the new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353DC-B477-424A-9E7F-9961C4C16EF1}"/>
              </a:ext>
            </a:extLst>
          </p:cNvPr>
          <p:cNvSpPr txBox="1"/>
          <p:nvPr/>
        </p:nvSpPr>
        <p:spPr>
          <a:xfrm>
            <a:off x="376960" y="1160638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Switching between browsers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A11FA5-1DC2-334B-8DDB-C23D82029F7E}"/>
              </a:ext>
            </a:extLst>
          </p:cNvPr>
          <p:cNvSpPr/>
          <p:nvPr/>
        </p:nvSpPr>
        <p:spPr>
          <a:xfrm>
            <a:off x="6454110" y="550023"/>
            <a:ext cx="5515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Recreating a complete environment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5EEF36-D2C0-4146-9163-0372AF885C98}"/>
              </a:ext>
            </a:extLst>
          </p:cNvPr>
          <p:cNvCxnSpPr/>
          <p:nvPr/>
        </p:nvCxnSpPr>
        <p:spPr>
          <a:xfrm>
            <a:off x="6057900" y="929806"/>
            <a:ext cx="0" cy="531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6A88AAB-E8B2-B847-93D4-8F559B76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" y="2247900"/>
            <a:ext cx="4489449" cy="755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FEE99-580A-8046-8987-AEEA8B4C9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68" y="1061145"/>
            <a:ext cx="2990459" cy="25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5061" y="236803"/>
            <a:ext cx="2811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69EA5B-D95A-1744-BE20-2EA2076EE873}"/>
              </a:ext>
            </a:extLst>
          </p:cNvPr>
          <p:cNvSpPr/>
          <p:nvPr/>
        </p:nvSpPr>
        <p:spPr>
          <a:xfrm>
            <a:off x="165100" y="1279197"/>
            <a:ext cx="75057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 ultimate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one has its pros and cons.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is always a complicated tradeoff between protection and usability.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Easiest solution to put in place: block fingerprinting scripts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Wingdings" pitchFamily="2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Brave, Tor, Firefox browsers have tracking protection</a:t>
            </a:r>
          </a:p>
          <a:p>
            <a:pPr marL="914400" lvl="1" indent="-457200" fontAlgn="base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has option to block fingerprinting scripts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4FC5D-79D8-9846-A92B-5F532B90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696" y="1700344"/>
            <a:ext cx="4956904" cy="3013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9CA77-B6B6-B046-AA9A-5B1616C7537B}"/>
              </a:ext>
            </a:extLst>
          </p:cNvPr>
          <p:cNvSpPr txBox="1"/>
          <p:nvPr/>
        </p:nvSpPr>
        <p:spPr>
          <a:xfrm>
            <a:off x="8384968" y="1422400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Firefox settings</a:t>
            </a:r>
          </a:p>
        </p:txBody>
      </p:sp>
    </p:spTree>
    <p:extLst>
      <p:ext uri="{BB962C8B-B14F-4D97-AF65-F5344CB8AC3E}">
        <p14:creationId xmlns:p14="http://schemas.microsoft.com/office/powerpoint/2010/main" val="274997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9633" y="392116"/>
            <a:ext cx="5077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Firefox </a:t>
            </a:r>
            <a:r>
              <a:rPr lang="en-US" sz="44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Lightbeam</a:t>
            </a:r>
            <a:endParaRPr lang="en-US" sz="44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2" y="1303444"/>
            <a:ext cx="10058400" cy="5235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01224" y="678503"/>
            <a:ext cx="35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view 3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party requests are graph</a:t>
            </a:r>
          </a:p>
        </p:txBody>
      </p:sp>
    </p:spTree>
    <p:extLst>
      <p:ext uri="{BB962C8B-B14F-4D97-AF65-F5344CB8AC3E}">
        <p14:creationId xmlns:p14="http://schemas.microsoft.com/office/powerpoint/2010/main" val="398230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23E41-CE29-664B-AAD9-C1F61E0D4038}"/>
              </a:ext>
            </a:extLst>
          </p:cNvPr>
          <p:cNvSpPr txBox="1"/>
          <p:nvPr/>
        </p:nvSpPr>
        <p:spPr>
          <a:xfrm>
            <a:off x="2608430" y="2743825"/>
            <a:ext cx="68989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Impact of regulation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Transparency to tracking</a:t>
            </a:r>
          </a:p>
        </p:txBody>
      </p:sp>
    </p:spTree>
    <p:extLst>
      <p:ext uri="{BB962C8B-B14F-4D97-AF65-F5344CB8AC3E}">
        <p14:creationId xmlns:p14="http://schemas.microsoft.com/office/powerpoint/2010/main" val="1968490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805" y="346593"/>
            <a:ext cx="5580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Existing regulations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C77C6-9964-2342-9C94-C31FB9CD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821" y="2577389"/>
            <a:ext cx="5937179" cy="347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DC706-99F6-A24F-8F69-C0B3CC2E8738}"/>
              </a:ext>
            </a:extLst>
          </p:cNvPr>
          <p:cNvSpPr txBox="1"/>
          <p:nvPr/>
        </p:nvSpPr>
        <p:spPr>
          <a:xfrm>
            <a:off x="356805" y="1533976"/>
            <a:ext cx="57010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specific regulation exists to control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various agencies such as DAA (Digital Advertising Alliance) recommend ethical best practices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companies engaged in OBA (online behavioral advertising) will indicate their adherence to ethical best practices for OBA by providing an Advertising Icon     (</a:t>
            </a:r>
            <a:r>
              <a:rPr lang="en-US" altLang="en-US" sz="2400" dirty="0" err="1">
                <a:latin typeface="Arial" panose="020B0604020202020204" pitchFamily="34" charset="0"/>
              </a:rPr>
              <a:t>Adchoice</a:t>
            </a:r>
            <a:r>
              <a:rPr lang="en-US" altLang="en-US" sz="2400" dirty="0">
                <a:latin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OBA">
            <a:extLst>
              <a:ext uri="{FF2B5EF4-FFF2-40B4-BE49-F238E27FC236}">
                <a16:creationId xmlns:a16="http://schemas.microsoft.com/office/drawing/2014/main" id="{D2B37B74-2B38-AA45-94C9-16057B548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22" y="5294346"/>
            <a:ext cx="254000" cy="26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86656D-3BB0-B64D-94F3-827BE250F58C}"/>
              </a:ext>
            </a:extLst>
          </p:cNvPr>
          <p:cNvCxnSpPr/>
          <p:nvPr/>
        </p:nvCxnSpPr>
        <p:spPr>
          <a:xfrm>
            <a:off x="6167316" y="965200"/>
            <a:ext cx="0" cy="575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D4DA8DF-ADCA-244C-86D0-D49F24A754C3}"/>
              </a:ext>
            </a:extLst>
          </p:cNvPr>
          <p:cNvSpPr/>
          <p:nvPr/>
        </p:nvSpPr>
        <p:spPr>
          <a:xfrm>
            <a:off x="6870517" y="1072311"/>
            <a:ext cx="34692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GDPR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ePrivacy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(cookie law) </a:t>
            </a:r>
          </a:p>
        </p:txBody>
      </p:sp>
    </p:spTree>
    <p:extLst>
      <p:ext uri="{BB962C8B-B14F-4D97-AF65-F5344CB8AC3E}">
        <p14:creationId xmlns:p14="http://schemas.microsoft.com/office/powerpoint/2010/main" val="2694906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9633" y="392116"/>
            <a:ext cx="4639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 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2" y="1793227"/>
            <a:ext cx="12025998" cy="380494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405242" y="2832921"/>
            <a:ext cx="759372" cy="81548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4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0447" y="231572"/>
            <a:ext cx="4304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DAA ad choice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5" y="1147108"/>
            <a:ext cx="4986283" cy="55743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95849" y="2356872"/>
            <a:ext cx="55652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Self-regulatory principles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Promotes better transparency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But hard for users to see and too much work to opt-out</a:t>
            </a:r>
          </a:p>
        </p:txBody>
      </p:sp>
    </p:spTree>
    <p:extLst>
      <p:ext uri="{BB962C8B-B14F-4D97-AF65-F5344CB8AC3E}">
        <p14:creationId xmlns:p14="http://schemas.microsoft.com/office/powerpoint/2010/main" val="1649629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0447" y="231572"/>
            <a:ext cx="8717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Explanation behind targeted 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412AA-B842-E142-9A9F-49C5649C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74" y="1150539"/>
            <a:ext cx="8158726" cy="55709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442B94-CE44-7349-97F9-7F272734F66C}"/>
              </a:ext>
            </a:extLst>
          </p:cNvPr>
          <p:cNvSpPr/>
          <p:nvPr/>
        </p:nvSpPr>
        <p:spPr>
          <a:xfrm>
            <a:off x="7759700" y="5417987"/>
            <a:ext cx="850900" cy="86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8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661" y="226822"/>
            <a:ext cx="8154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Blocking cookies in browsers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6BC15-52BC-104F-8E38-9A03483A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61" y="996263"/>
            <a:ext cx="7147009" cy="5565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5AB598-3751-8243-990F-A8AA90204FD9}"/>
              </a:ext>
            </a:extLst>
          </p:cNvPr>
          <p:cNvSpPr txBox="1"/>
          <p:nvPr/>
        </p:nvSpPr>
        <p:spPr>
          <a:xfrm>
            <a:off x="7894321" y="190636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Firefox now, by default, blocks Third-party tracking cookies</a:t>
            </a:r>
          </a:p>
        </p:txBody>
      </p:sp>
    </p:spTree>
    <p:extLst>
      <p:ext uri="{BB962C8B-B14F-4D97-AF65-F5344CB8AC3E}">
        <p14:creationId xmlns:p14="http://schemas.microsoft.com/office/powerpoint/2010/main" val="973537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0447" y="231572"/>
            <a:ext cx="54296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DAA opt-out 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6290B-E811-224A-8488-ACC94D53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52" y="1228702"/>
            <a:ext cx="7672895" cy="5492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3D880E-ECA4-1844-9E48-10DC45828B2C}"/>
              </a:ext>
            </a:extLst>
          </p:cNvPr>
          <p:cNvSpPr/>
          <p:nvPr/>
        </p:nvSpPr>
        <p:spPr>
          <a:xfrm>
            <a:off x="1206499" y="3949688"/>
            <a:ext cx="8432800" cy="39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CA0467-941B-DF4D-8B78-A756A8FF7937}"/>
              </a:ext>
            </a:extLst>
          </p:cNvPr>
          <p:cNvSpPr/>
          <p:nvPr/>
        </p:nvSpPr>
        <p:spPr>
          <a:xfrm>
            <a:off x="1206499" y="4916481"/>
            <a:ext cx="8432800" cy="39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0C7604-0333-1948-822B-4D7A51FCF7C6}"/>
              </a:ext>
            </a:extLst>
          </p:cNvPr>
          <p:cNvSpPr/>
          <p:nvPr/>
        </p:nvSpPr>
        <p:spPr>
          <a:xfrm>
            <a:off x="1206499" y="6107568"/>
            <a:ext cx="8432800" cy="39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5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854" y="279372"/>
            <a:ext cx="4387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Cookie consent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64703-D0DB-1049-9CB3-5BD211E1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4" y="1094128"/>
            <a:ext cx="6436895" cy="562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A17901-68CB-AB49-A6E2-E469EA4EAFA1}"/>
              </a:ext>
            </a:extLst>
          </p:cNvPr>
          <p:cNvSpPr txBox="1"/>
          <p:nvPr/>
        </p:nvSpPr>
        <p:spPr>
          <a:xfrm>
            <a:off x="7213600" y="2568973"/>
            <a:ext cx="43798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Provides cookie banners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no meaningful options exist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cookies are stored even before agreeing</a:t>
            </a:r>
          </a:p>
        </p:txBody>
      </p:sp>
    </p:spTree>
    <p:extLst>
      <p:ext uri="{BB962C8B-B14F-4D97-AF65-F5344CB8AC3E}">
        <p14:creationId xmlns:p14="http://schemas.microsoft.com/office/powerpoint/2010/main" val="4086808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0118" y="1706820"/>
            <a:ext cx="1149556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No sliver bullet solution to stop tracking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 combination of different techniques makes it harder for trackers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There exists a cat and mouse game between trackers and blockers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trackers tend to deny access to page if certain elements are blocked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need change to the eco-system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Users don’t negatively react to exposure and transparency tools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tracking companies should be more transparent and not fear resentment from users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354" y="549793"/>
            <a:ext cx="49840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What did we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7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5154" y="1624180"/>
            <a:ext cx="1116148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Homework 2 Due Sept. 21 by11:59pm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Project proposal review sent out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Start collecting/analyzing data or designing your system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Progress report due in about 3 weeks (need to showcase progress)</a:t>
            </a:r>
          </a:p>
          <a:p>
            <a:pPr lvl="1"/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Office hours: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Anyone can attend any of the two sessions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Tu 8-9pm or Th 2-3pm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154" y="664093"/>
            <a:ext cx="2662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Logistics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901" y="226822"/>
            <a:ext cx="9783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Sometimes settings are hard to find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B2918-3BCE-5C4C-8D25-D52D8FD9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24" y="1155285"/>
            <a:ext cx="6822951" cy="5289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EA4E2E-69DE-CB4E-AE05-584C17CB53F5}"/>
              </a:ext>
            </a:extLst>
          </p:cNvPr>
          <p:cNvSpPr txBox="1"/>
          <p:nvPr/>
        </p:nvSpPr>
        <p:spPr>
          <a:xfrm>
            <a:off x="267424" y="3467100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Difficult to find: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Settings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Advanced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Privacy and security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Site settings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Cookies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E519C-C15A-BF45-B9B9-1509898C2C80}"/>
              </a:ext>
            </a:extLst>
          </p:cNvPr>
          <p:cNvSpPr txBox="1"/>
          <p:nvPr/>
        </p:nvSpPr>
        <p:spPr>
          <a:xfrm>
            <a:off x="267425" y="1536700"/>
            <a:ext cx="4571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Chrome users: Do you know how to find your cookie settings?</a:t>
            </a:r>
          </a:p>
        </p:txBody>
      </p:sp>
    </p:spTree>
    <p:extLst>
      <p:ext uri="{BB962C8B-B14F-4D97-AF65-F5344CB8AC3E}">
        <p14:creationId xmlns:p14="http://schemas.microsoft.com/office/powerpoint/2010/main" val="249788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9762" y="257302"/>
            <a:ext cx="107355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browser settings protect from within-site tracking?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67EF11-9425-5146-BA75-0A704CB019B1}"/>
              </a:ext>
            </a:extLst>
          </p:cNvPr>
          <p:cNvSpPr/>
          <p:nvPr/>
        </p:nvSpPr>
        <p:spPr>
          <a:xfrm>
            <a:off x="618261" y="2171244"/>
            <a:ext cx="106070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Browser setting: block first-party cookies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blocks setting cookies upon HTTP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blocks setting cookies via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blocks reading cookies via JavaScript</a:t>
            </a:r>
          </a:p>
        </p:txBody>
      </p:sp>
    </p:spTree>
    <p:extLst>
      <p:ext uri="{BB962C8B-B14F-4D97-AF65-F5344CB8AC3E}">
        <p14:creationId xmlns:p14="http://schemas.microsoft.com/office/powerpoint/2010/main" val="124270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261" y="394462"/>
            <a:ext cx="89033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 from stateful tracking</a:t>
            </a:r>
            <a:endParaRPr lang="en-US" sz="44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6287CA-A309-8C4B-A605-7C3BC488547B}"/>
              </a:ext>
            </a:extLst>
          </p:cNvPr>
          <p:cNvSpPr/>
          <p:nvPr/>
        </p:nvSpPr>
        <p:spPr>
          <a:xfrm>
            <a:off x="1097280" y="1745456"/>
            <a:ext cx="88849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Browser setting: block third-party cookies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Protects from tracking (purely) via 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not protect from cookie respawning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not protect from tracking via HTTP headers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Etag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63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20768</TotalTime>
  <Words>2438</Words>
  <Application>Microsoft Macintosh PowerPoint</Application>
  <PresentationFormat>Widescreen</PresentationFormat>
  <Paragraphs>430</Paragraphs>
  <Slides>63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ＭＳ Ｐゴシック</vt:lpstr>
      <vt:lpstr>Abadi MT Condensed Light</vt:lpstr>
      <vt:lpstr>Arial</vt:lpstr>
      <vt:lpstr>Calibri</vt:lpstr>
      <vt:lpstr>Courier</vt:lpstr>
      <vt:lpstr>Helvetica Neue</vt:lpstr>
      <vt:lpstr>Source Sans Pro</vt:lpstr>
      <vt:lpstr>Times New Roman</vt:lpstr>
      <vt:lpstr>Wingdings</vt:lpstr>
      <vt:lpstr>Office Theme</vt:lpstr>
      <vt:lpstr>CSC 533: Privacy in the Digital Age (Fall 2020)  Lecture 10: Privacy-enhancing tools for web browsing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ShareMeNot</vt:lpstr>
      <vt:lpstr>Safely include social buttons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Not Track (DNT) proposal</vt:lpstr>
      <vt:lpstr>DNT Adoption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Browser extensions block all trackers?</vt:lpstr>
      <vt:lpstr>PowerPoint Presentation</vt:lpstr>
      <vt:lpstr>PowerPoint Presentation</vt:lpstr>
      <vt:lpstr>PowerPoint Presentation</vt:lpstr>
      <vt:lpstr>PowerPoint Presentation</vt:lpstr>
      <vt:lpstr>Randomization or 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500</cp:revision>
  <cp:lastPrinted>2019-01-22T14:52:46Z</cp:lastPrinted>
  <dcterms:created xsi:type="dcterms:W3CDTF">2019-01-03T13:29:27Z</dcterms:created>
  <dcterms:modified xsi:type="dcterms:W3CDTF">2020-09-15T13:11:16Z</dcterms:modified>
</cp:coreProperties>
</file>